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2.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6" r:id="rId2"/>
    <p:sldId id="648" r:id="rId3"/>
    <p:sldId id="647" r:id="rId4"/>
    <p:sldId id="539" r:id="rId5"/>
    <p:sldId id="543" r:id="rId6"/>
    <p:sldId id="544" r:id="rId7"/>
    <p:sldId id="545" r:id="rId8"/>
    <p:sldId id="546" r:id="rId9"/>
    <p:sldId id="547" r:id="rId10"/>
    <p:sldId id="548" r:id="rId11"/>
    <p:sldId id="549" r:id="rId12"/>
    <p:sldId id="550" r:id="rId13"/>
    <p:sldId id="551" r:id="rId14"/>
    <p:sldId id="552" r:id="rId15"/>
    <p:sldId id="553" r:id="rId16"/>
    <p:sldId id="554" r:id="rId17"/>
    <p:sldId id="555" r:id="rId18"/>
    <p:sldId id="556" r:id="rId19"/>
    <p:sldId id="557" r:id="rId20"/>
    <p:sldId id="558" r:id="rId21"/>
    <p:sldId id="559" r:id="rId22"/>
    <p:sldId id="560" r:id="rId23"/>
    <p:sldId id="561" r:id="rId24"/>
    <p:sldId id="562" r:id="rId25"/>
    <p:sldId id="563" r:id="rId26"/>
    <p:sldId id="564" r:id="rId27"/>
    <p:sldId id="565" r:id="rId28"/>
    <p:sldId id="566" r:id="rId29"/>
    <p:sldId id="567" r:id="rId30"/>
    <p:sldId id="568" r:id="rId31"/>
    <p:sldId id="569" r:id="rId32"/>
    <p:sldId id="570" r:id="rId33"/>
    <p:sldId id="571" r:id="rId34"/>
    <p:sldId id="572" r:id="rId35"/>
    <p:sldId id="573" r:id="rId36"/>
    <p:sldId id="574" r:id="rId37"/>
    <p:sldId id="575" r:id="rId38"/>
    <p:sldId id="576" r:id="rId39"/>
    <p:sldId id="577" r:id="rId40"/>
    <p:sldId id="578" r:id="rId41"/>
    <p:sldId id="579" r:id="rId42"/>
    <p:sldId id="580" r:id="rId43"/>
    <p:sldId id="581" r:id="rId44"/>
    <p:sldId id="582" r:id="rId45"/>
    <p:sldId id="583" r:id="rId46"/>
    <p:sldId id="584" r:id="rId47"/>
    <p:sldId id="542" r:id="rId48"/>
    <p:sldId id="585" r:id="rId49"/>
    <p:sldId id="586" r:id="rId50"/>
    <p:sldId id="587" r:id="rId51"/>
    <p:sldId id="588" r:id="rId52"/>
    <p:sldId id="589" r:id="rId53"/>
    <p:sldId id="590" r:id="rId54"/>
    <p:sldId id="591" r:id="rId55"/>
    <p:sldId id="592" r:id="rId56"/>
    <p:sldId id="593" r:id="rId57"/>
    <p:sldId id="594" r:id="rId58"/>
    <p:sldId id="595" r:id="rId59"/>
    <p:sldId id="596" r:id="rId60"/>
    <p:sldId id="597" r:id="rId61"/>
    <p:sldId id="598" r:id="rId62"/>
    <p:sldId id="599" r:id="rId63"/>
    <p:sldId id="600" r:id="rId64"/>
    <p:sldId id="601" r:id="rId65"/>
    <p:sldId id="602" r:id="rId66"/>
    <p:sldId id="603" r:id="rId67"/>
    <p:sldId id="604" r:id="rId68"/>
    <p:sldId id="605" r:id="rId69"/>
    <p:sldId id="606" r:id="rId70"/>
    <p:sldId id="607" r:id="rId71"/>
    <p:sldId id="608" r:id="rId72"/>
    <p:sldId id="609" r:id="rId73"/>
    <p:sldId id="610" r:id="rId74"/>
    <p:sldId id="611" r:id="rId75"/>
    <p:sldId id="612" r:id="rId76"/>
    <p:sldId id="613" r:id="rId77"/>
    <p:sldId id="614" r:id="rId78"/>
    <p:sldId id="615" r:id="rId79"/>
    <p:sldId id="616" r:id="rId80"/>
    <p:sldId id="617" r:id="rId81"/>
    <p:sldId id="618" r:id="rId82"/>
    <p:sldId id="619" r:id="rId83"/>
    <p:sldId id="620" r:id="rId84"/>
    <p:sldId id="541" r:id="rId85"/>
    <p:sldId id="621" r:id="rId86"/>
    <p:sldId id="622" r:id="rId87"/>
    <p:sldId id="623" r:id="rId88"/>
    <p:sldId id="624" r:id="rId89"/>
    <p:sldId id="625" r:id="rId90"/>
    <p:sldId id="626" r:id="rId91"/>
    <p:sldId id="627" r:id="rId92"/>
    <p:sldId id="628" r:id="rId93"/>
    <p:sldId id="629" r:id="rId94"/>
    <p:sldId id="630" r:id="rId95"/>
    <p:sldId id="631" r:id="rId96"/>
    <p:sldId id="632" r:id="rId97"/>
    <p:sldId id="633" r:id="rId98"/>
    <p:sldId id="634" r:id="rId99"/>
    <p:sldId id="635" r:id="rId100"/>
    <p:sldId id="636" r:id="rId101"/>
    <p:sldId id="637" r:id="rId102"/>
    <p:sldId id="638" r:id="rId103"/>
    <p:sldId id="639" r:id="rId104"/>
    <p:sldId id="640" r:id="rId105"/>
    <p:sldId id="641" r:id="rId106"/>
    <p:sldId id="642" r:id="rId107"/>
    <p:sldId id="643" r:id="rId108"/>
    <p:sldId id="644" r:id="rId109"/>
    <p:sldId id="645" r:id="rId110"/>
    <p:sldId id="646" r:id="rId111"/>
    <p:sldId id="399"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C0567BB-91B1-4133-B290-24729D01C382}">
          <p14:sldIdLst>
            <p14:sldId id="256"/>
            <p14:sldId id="648"/>
            <p14:sldId id="647"/>
          </p14:sldIdLst>
        </p14:section>
        <p14:section name="Filesystem" id="{5D49725D-3CC5-4617-AEB3-8741ADAA9CA7}">
          <p14:sldIdLst>
            <p14:sldId id="539"/>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Lst>
        </p14:section>
        <p14:section name="Implementation" id="{8B6BC513-3DAB-4887-B091-91A4124A1848}">
          <p14:sldIdLst>
            <p14:sldId id="542"/>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Lst>
        </p14:section>
        <p14:section name="Disk" id="{5E4E4FBC-8B6A-4E45-B945-49696AD36357}">
          <p14:sldIdLst>
            <p14:sldId id="541"/>
            <p14:sldId id="621"/>
            <p14:sldId id="622"/>
            <p14:sldId id="623"/>
            <p14:sldId id="624"/>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Lst>
        </p14:section>
        <p14:section name="Conclusion" id="{20812702-A415-4CAD-88E4-8B1D98F802B4}">
          <p14:sldIdLst>
            <p14:sldId id="3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2" d="100"/>
          <a:sy n="92" d="100"/>
        </p:scale>
        <p:origin x="498" y="90"/>
      </p:cViewPr>
      <p:guideLst/>
    </p:cSldViewPr>
  </p:slideViewPr>
  <p:notesTextViewPr>
    <p:cViewPr>
      <p:scale>
        <a:sx n="1" d="1"/>
        <a:sy n="1" d="1"/>
      </p:scale>
      <p:origin x="0" y="0"/>
    </p:cViewPr>
  </p:notesTextViewPr>
  <p:sorterViewPr>
    <p:cViewPr varScale="1">
      <p:scale>
        <a:sx n="100" d="100"/>
        <a:sy n="100" d="100"/>
      </p:scale>
      <p:origin x="0" y="-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3DB6F4-E735-4ED2-9537-AF01C5906F7B}" type="doc">
      <dgm:prSet loTypeId="urn:microsoft.com/office/officeart/2005/8/layout/default#7" loCatId="list" qsTypeId="urn:microsoft.com/office/officeart/2005/8/quickstyle/simple4" qsCatId="simple" csTypeId="urn:microsoft.com/office/officeart/2005/8/colors/accent4_3" csCatId="accent4" phldr="1"/>
      <dgm:spPr/>
      <dgm:t>
        <a:bodyPr/>
        <a:lstStyle/>
        <a:p>
          <a:endParaRPr lang="en-US"/>
        </a:p>
      </dgm:t>
    </dgm:pt>
    <dgm:pt modelId="{71A8CA46-336A-4C57-AA38-A7E4AA87840E}">
      <dgm:prSet phldrT="[Text]"/>
      <dgm:spPr/>
      <dgm:t>
        <a:bodyPr/>
        <a:lstStyle/>
        <a:p>
          <a:r>
            <a:rPr lang="en-US" dirty="0" smtClean="0"/>
            <a:t>File Manager</a:t>
          </a:r>
          <a:endParaRPr lang="en-US" dirty="0"/>
        </a:p>
      </dgm:t>
    </dgm:pt>
    <dgm:pt modelId="{FC15F412-A811-4210-A6F3-3549ABC41E30}" type="parTrans" cxnId="{56714DE4-AC22-4C8F-A615-E7424742C4DF}">
      <dgm:prSet/>
      <dgm:spPr/>
      <dgm:t>
        <a:bodyPr/>
        <a:lstStyle/>
        <a:p>
          <a:endParaRPr lang="en-US"/>
        </a:p>
      </dgm:t>
    </dgm:pt>
    <dgm:pt modelId="{EC2EC77D-BEFE-4091-B418-5BD37ABF6BE4}" type="sibTrans" cxnId="{56714DE4-AC22-4C8F-A615-E7424742C4DF}">
      <dgm:prSet/>
      <dgm:spPr/>
      <dgm:t>
        <a:bodyPr/>
        <a:lstStyle/>
        <a:p>
          <a:endParaRPr lang="en-US"/>
        </a:p>
      </dgm:t>
    </dgm:pt>
    <dgm:pt modelId="{910142DD-E69C-438B-AB88-E53520939BA9}">
      <dgm:prSet phldrT="[Text]"/>
      <dgm:spPr/>
      <dgm:t>
        <a:bodyPr/>
        <a:lstStyle/>
        <a:p>
          <a:r>
            <a:rPr lang="en-US" dirty="0" smtClean="0"/>
            <a:t>Search</a:t>
          </a:r>
          <a:endParaRPr lang="en-US" dirty="0"/>
        </a:p>
      </dgm:t>
    </dgm:pt>
    <dgm:pt modelId="{2AF6E314-0F74-4464-B814-3B7FA49250B5}" type="parTrans" cxnId="{CC7A5A35-726E-432F-9C07-EF6B82320C15}">
      <dgm:prSet/>
      <dgm:spPr/>
      <dgm:t>
        <a:bodyPr/>
        <a:lstStyle/>
        <a:p>
          <a:endParaRPr lang="en-US"/>
        </a:p>
      </dgm:t>
    </dgm:pt>
    <dgm:pt modelId="{AD9BF6E2-9E7C-49D2-B7FB-83938B0AEEA8}" type="sibTrans" cxnId="{CC7A5A35-726E-432F-9C07-EF6B82320C15}">
      <dgm:prSet/>
      <dgm:spPr/>
      <dgm:t>
        <a:bodyPr/>
        <a:lstStyle/>
        <a:p>
          <a:endParaRPr lang="en-US"/>
        </a:p>
      </dgm:t>
    </dgm:pt>
    <dgm:pt modelId="{45B580DE-0160-4952-8BD9-1B171DF924FA}">
      <dgm:prSet phldrT="[Text]"/>
      <dgm:spPr/>
      <dgm:t>
        <a:bodyPr/>
        <a:lstStyle/>
        <a:p>
          <a:r>
            <a:rPr lang="en-US" dirty="0" smtClean="0"/>
            <a:t>Image Viewer</a:t>
          </a:r>
          <a:endParaRPr lang="en-US" dirty="0"/>
        </a:p>
      </dgm:t>
    </dgm:pt>
    <dgm:pt modelId="{F8206198-BECE-47C3-84A5-23F3CCF1C5D8}" type="parTrans" cxnId="{D1620D11-6DD8-44AC-AC37-9FCFF6098BE4}">
      <dgm:prSet/>
      <dgm:spPr/>
      <dgm:t>
        <a:bodyPr/>
        <a:lstStyle/>
        <a:p>
          <a:endParaRPr lang="en-US"/>
        </a:p>
      </dgm:t>
    </dgm:pt>
    <dgm:pt modelId="{757491E0-D94E-41A8-B21B-278946A0D10B}" type="sibTrans" cxnId="{D1620D11-6DD8-44AC-AC37-9FCFF6098BE4}">
      <dgm:prSet/>
      <dgm:spPr/>
      <dgm:t>
        <a:bodyPr/>
        <a:lstStyle/>
        <a:p>
          <a:endParaRPr lang="en-US"/>
        </a:p>
      </dgm:t>
    </dgm:pt>
    <dgm:pt modelId="{A275F045-EE19-4A7A-BCB2-7A043B51B18B}">
      <dgm:prSet phldrT="[Text]"/>
      <dgm:spPr/>
      <dgm:t>
        <a:bodyPr/>
        <a:lstStyle/>
        <a:p>
          <a:r>
            <a:rPr lang="en-US" dirty="0" smtClean="0"/>
            <a:t>Uninstaller</a:t>
          </a:r>
          <a:endParaRPr lang="en-US" dirty="0"/>
        </a:p>
      </dgm:t>
    </dgm:pt>
    <dgm:pt modelId="{DF7081E5-5E42-42A6-BB16-6A9C7CA89976}" type="parTrans" cxnId="{F20A19DB-5549-4D03-BDA3-DC166DC955FC}">
      <dgm:prSet/>
      <dgm:spPr/>
      <dgm:t>
        <a:bodyPr/>
        <a:lstStyle/>
        <a:p>
          <a:endParaRPr lang="en-US"/>
        </a:p>
      </dgm:t>
    </dgm:pt>
    <dgm:pt modelId="{C19FA4D7-013B-42CD-8C8A-5A2BA60504D3}" type="sibTrans" cxnId="{F20A19DB-5549-4D03-BDA3-DC166DC955FC}">
      <dgm:prSet/>
      <dgm:spPr/>
      <dgm:t>
        <a:bodyPr/>
        <a:lstStyle/>
        <a:p>
          <a:endParaRPr lang="en-US"/>
        </a:p>
      </dgm:t>
    </dgm:pt>
    <dgm:pt modelId="{6F2C6783-D8B8-4196-A8B6-AAC9293AAFC5}">
      <dgm:prSet phldrT="[Text]"/>
      <dgm:spPr/>
      <dgm:t>
        <a:bodyPr/>
        <a:lstStyle/>
        <a:p>
          <a:r>
            <a:rPr lang="en-US" dirty="0" smtClean="0"/>
            <a:t>Disk Cleanup</a:t>
          </a:r>
          <a:endParaRPr lang="en-US" dirty="0"/>
        </a:p>
      </dgm:t>
    </dgm:pt>
    <dgm:pt modelId="{5B85A53E-52B3-48B3-8604-29123F04FF4F}" type="parTrans" cxnId="{0DC338B9-95E5-4CE0-A9F6-A80654E0678B}">
      <dgm:prSet/>
      <dgm:spPr/>
      <dgm:t>
        <a:bodyPr/>
        <a:lstStyle/>
        <a:p>
          <a:endParaRPr lang="en-US"/>
        </a:p>
      </dgm:t>
    </dgm:pt>
    <dgm:pt modelId="{B79B7F61-B8D3-4976-88F1-34A9EA33FD7C}" type="sibTrans" cxnId="{0DC338B9-95E5-4CE0-A9F6-A80654E0678B}">
      <dgm:prSet/>
      <dgm:spPr/>
      <dgm:t>
        <a:bodyPr/>
        <a:lstStyle/>
        <a:p>
          <a:endParaRPr lang="en-US"/>
        </a:p>
      </dgm:t>
    </dgm:pt>
    <dgm:pt modelId="{7C1676A4-ABFA-4856-9262-D3C44E439603}">
      <dgm:prSet phldrT="[Text]"/>
      <dgm:spPr/>
      <dgm:t>
        <a:bodyPr/>
        <a:lstStyle/>
        <a:p>
          <a:r>
            <a:rPr lang="en-US" dirty="0" smtClean="0"/>
            <a:t>Disk Defragmenter</a:t>
          </a:r>
          <a:endParaRPr lang="en-US" dirty="0"/>
        </a:p>
      </dgm:t>
    </dgm:pt>
    <dgm:pt modelId="{B48E1B96-F369-442A-8447-3595CBC35569}" type="parTrans" cxnId="{A56A12AF-13A6-4BEB-920E-3041C6D5D0DA}">
      <dgm:prSet/>
      <dgm:spPr/>
      <dgm:t>
        <a:bodyPr/>
        <a:lstStyle/>
        <a:p>
          <a:endParaRPr lang="en-US"/>
        </a:p>
      </dgm:t>
    </dgm:pt>
    <dgm:pt modelId="{C8CA1B14-7289-4271-97BC-2BCFA75F0942}" type="sibTrans" cxnId="{A56A12AF-13A6-4BEB-920E-3041C6D5D0DA}">
      <dgm:prSet/>
      <dgm:spPr/>
      <dgm:t>
        <a:bodyPr/>
        <a:lstStyle/>
        <a:p>
          <a:endParaRPr lang="en-US"/>
        </a:p>
      </dgm:t>
    </dgm:pt>
    <dgm:pt modelId="{E5C48E1A-DF0D-4797-8A44-3D051D5EF449}">
      <dgm:prSet phldrT="[Text]"/>
      <dgm:spPr/>
      <dgm:t>
        <a:bodyPr/>
        <a:lstStyle/>
        <a:p>
          <a:r>
            <a:rPr lang="en-US" dirty="0" smtClean="0"/>
            <a:t>Screen Saver</a:t>
          </a:r>
          <a:endParaRPr lang="en-US" dirty="0"/>
        </a:p>
      </dgm:t>
    </dgm:pt>
    <dgm:pt modelId="{9E15D264-02B8-476F-AD55-BAE5E9B8F222}" type="parTrans" cxnId="{E5DE3780-F521-40DB-9FC5-51EB909E1DA7}">
      <dgm:prSet/>
      <dgm:spPr/>
      <dgm:t>
        <a:bodyPr/>
        <a:lstStyle/>
        <a:p>
          <a:endParaRPr lang="en-US"/>
        </a:p>
      </dgm:t>
    </dgm:pt>
    <dgm:pt modelId="{5E7715CC-3795-4831-97A5-3533EDB361CA}" type="sibTrans" cxnId="{E5DE3780-F521-40DB-9FC5-51EB909E1DA7}">
      <dgm:prSet/>
      <dgm:spPr/>
      <dgm:t>
        <a:bodyPr/>
        <a:lstStyle/>
        <a:p>
          <a:endParaRPr lang="en-US"/>
        </a:p>
      </dgm:t>
    </dgm:pt>
    <dgm:pt modelId="{E929E881-36EB-438E-BD04-E166E354D61C}">
      <dgm:prSet phldrT="[Text]"/>
      <dgm:spPr/>
      <dgm:t>
        <a:bodyPr/>
        <a:lstStyle/>
        <a:p>
          <a:r>
            <a:rPr lang="en-US" dirty="0" smtClean="0"/>
            <a:t>File Compression</a:t>
          </a:r>
          <a:endParaRPr lang="en-US" dirty="0"/>
        </a:p>
      </dgm:t>
    </dgm:pt>
    <dgm:pt modelId="{D40A56B1-1EB0-4F90-9821-3086AEE5F1ED}" type="parTrans" cxnId="{6A32628A-47CE-4485-81FC-AC4D5BA70F71}">
      <dgm:prSet/>
      <dgm:spPr/>
      <dgm:t>
        <a:bodyPr/>
        <a:lstStyle/>
        <a:p>
          <a:endParaRPr lang="en-US"/>
        </a:p>
      </dgm:t>
    </dgm:pt>
    <dgm:pt modelId="{9D644EBA-3F55-4865-BBCD-4042D77E023B}" type="sibTrans" cxnId="{6A32628A-47CE-4485-81FC-AC4D5BA70F71}">
      <dgm:prSet/>
      <dgm:spPr/>
      <dgm:t>
        <a:bodyPr/>
        <a:lstStyle/>
        <a:p>
          <a:endParaRPr lang="en-US"/>
        </a:p>
      </dgm:t>
    </dgm:pt>
    <dgm:pt modelId="{01843129-3B87-4481-A659-EBC63FAD1B60}">
      <dgm:prSet phldrT="[Text]"/>
      <dgm:spPr/>
      <dgm:t>
        <a:bodyPr/>
        <a:lstStyle/>
        <a:p>
          <a:r>
            <a:rPr lang="en-US" dirty="0" smtClean="0"/>
            <a:t>PC Maintenance</a:t>
          </a:r>
          <a:endParaRPr lang="en-US" dirty="0"/>
        </a:p>
      </dgm:t>
    </dgm:pt>
    <dgm:pt modelId="{85160FC1-75B1-4C08-8802-5C424A15C03C}" type="parTrans" cxnId="{60184A6D-BBDC-4DDB-941B-2BBA5237999A}">
      <dgm:prSet/>
      <dgm:spPr/>
      <dgm:t>
        <a:bodyPr/>
        <a:lstStyle/>
        <a:p>
          <a:endParaRPr lang="en-US"/>
        </a:p>
      </dgm:t>
    </dgm:pt>
    <dgm:pt modelId="{1841A455-A232-489D-92D0-202CE2B70EEB}" type="sibTrans" cxnId="{60184A6D-BBDC-4DDB-941B-2BBA5237999A}">
      <dgm:prSet/>
      <dgm:spPr/>
      <dgm:t>
        <a:bodyPr/>
        <a:lstStyle/>
        <a:p>
          <a:endParaRPr lang="en-US"/>
        </a:p>
      </dgm:t>
    </dgm:pt>
    <dgm:pt modelId="{4F411B69-4686-468C-A04D-3FDD6A04DFF3}">
      <dgm:prSet phldrT="[Text]"/>
      <dgm:spPr/>
      <dgm:t>
        <a:bodyPr/>
        <a:lstStyle/>
        <a:p>
          <a:r>
            <a:rPr lang="en-US" dirty="0" smtClean="0"/>
            <a:t>Backup and Restore</a:t>
          </a:r>
          <a:endParaRPr lang="en-US" dirty="0"/>
        </a:p>
      </dgm:t>
    </dgm:pt>
    <dgm:pt modelId="{E5F69F56-1BE0-4105-AFFB-AA486133BE07}" type="parTrans" cxnId="{40D257D3-C642-47C0-9505-0436E980968D}">
      <dgm:prSet/>
      <dgm:spPr/>
      <dgm:t>
        <a:bodyPr/>
        <a:lstStyle/>
        <a:p>
          <a:endParaRPr lang="en-US"/>
        </a:p>
      </dgm:t>
    </dgm:pt>
    <dgm:pt modelId="{608550C3-09E0-4AE1-9671-CA310C551C04}" type="sibTrans" cxnId="{40D257D3-C642-47C0-9505-0436E980968D}">
      <dgm:prSet/>
      <dgm:spPr/>
      <dgm:t>
        <a:bodyPr/>
        <a:lstStyle/>
        <a:p>
          <a:endParaRPr lang="en-US"/>
        </a:p>
      </dgm:t>
    </dgm:pt>
    <dgm:pt modelId="{0DD60C51-C4FB-4279-821D-E926EE9B7C16}" type="pres">
      <dgm:prSet presAssocID="{393DB6F4-E735-4ED2-9537-AF01C5906F7B}" presName="diagram" presStyleCnt="0">
        <dgm:presLayoutVars>
          <dgm:dir/>
          <dgm:resizeHandles val="exact"/>
        </dgm:presLayoutVars>
      </dgm:prSet>
      <dgm:spPr/>
      <dgm:t>
        <a:bodyPr/>
        <a:lstStyle/>
        <a:p>
          <a:endParaRPr lang="en-US"/>
        </a:p>
      </dgm:t>
    </dgm:pt>
    <dgm:pt modelId="{37E4406A-B48E-447C-836E-A91E8BD88386}" type="pres">
      <dgm:prSet presAssocID="{71A8CA46-336A-4C57-AA38-A7E4AA87840E}" presName="node" presStyleLbl="node1" presStyleIdx="0" presStyleCnt="10">
        <dgm:presLayoutVars>
          <dgm:bulletEnabled val="1"/>
        </dgm:presLayoutVars>
      </dgm:prSet>
      <dgm:spPr>
        <a:prstGeom prst="round2SameRect">
          <a:avLst/>
        </a:prstGeom>
      </dgm:spPr>
      <dgm:t>
        <a:bodyPr/>
        <a:lstStyle/>
        <a:p>
          <a:endParaRPr lang="en-US"/>
        </a:p>
      </dgm:t>
    </dgm:pt>
    <dgm:pt modelId="{D348DFEE-C8A6-4BCE-9894-138F768EA23F}" type="pres">
      <dgm:prSet presAssocID="{EC2EC77D-BEFE-4091-B418-5BD37ABF6BE4}" presName="sibTrans" presStyleCnt="0"/>
      <dgm:spPr/>
    </dgm:pt>
    <dgm:pt modelId="{6C8FAD92-37C2-41F4-AA07-E91A21A55256}" type="pres">
      <dgm:prSet presAssocID="{910142DD-E69C-438B-AB88-E53520939BA9}" presName="node" presStyleLbl="node1" presStyleIdx="1" presStyleCnt="10">
        <dgm:presLayoutVars>
          <dgm:bulletEnabled val="1"/>
        </dgm:presLayoutVars>
      </dgm:prSet>
      <dgm:spPr/>
      <dgm:t>
        <a:bodyPr/>
        <a:lstStyle/>
        <a:p>
          <a:endParaRPr lang="en-US"/>
        </a:p>
      </dgm:t>
    </dgm:pt>
    <dgm:pt modelId="{C95AE31B-CB98-462F-AC51-8E7383375AF7}" type="pres">
      <dgm:prSet presAssocID="{AD9BF6E2-9E7C-49D2-B7FB-83938B0AEEA8}" presName="sibTrans" presStyleCnt="0"/>
      <dgm:spPr/>
    </dgm:pt>
    <dgm:pt modelId="{C788959A-DC08-4970-BB21-78BF5AD4E407}" type="pres">
      <dgm:prSet presAssocID="{45B580DE-0160-4952-8BD9-1B171DF924FA}" presName="node" presStyleLbl="node1" presStyleIdx="2" presStyleCnt="10">
        <dgm:presLayoutVars>
          <dgm:bulletEnabled val="1"/>
        </dgm:presLayoutVars>
      </dgm:prSet>
      <dgm:spPr/>
      <dgm:t>
        <a:bodyPr/>
        <a:lstStyle/>
        <a:p>
          <a:endParaRPr lang="en-US"/>
        </a:p>
      </dgm:t>
    </dgm:pt>
    <dgm:pt modelId="{7764650A-04E7-4792-88A1-D2EAE81B40C0}" type="pres">
      <dgm:prSet presAssocID="{757491E0-D94E-41A8-B21B-278946A0D10B}" presName="sibTrans" presStyleCnt="0"/>
      <dgm:spPr/>
    </dgm:pt>
    <dgm:pt modelId="{31108C96-CFB1-4954-B49A-B4BA5E27D80B}" type="pres">
      <dgm:prSet presAssocID="{A275F045-EE19-4A7A-BCB2-7A043B51B18B}" presName="node" presStyleLbl="node1" presStyleIdx="3" presStyleCnt="10">
        <dgm:presLayoutVars>
          <dgm:bulletEnabled val="1"/>
        </dgm:presLayoutVars>
      </dgm:prSet>
      <dgm:spPr/>
      <dgm:t>
        <a:bodyPr/>
        <a:lstStyle/>
        <a:p>
          <a:endParaRPr lang="en-US"/>
        </a:p>
      </dgm:t>
    </dgm:pt>
    <dgm:pt modelId="{583E6EAC-DC00-4181-89BD-79CACFC18D4B}" type="pres">
      <dgm:prSet presAssocID="{C19FA4D7-013B-42CD-8C8A-5A2BA60504D3}" presName="sibTrans" presStyleCnt="0"/>
      <dgm:spPr/>
    </dgm:pt>
    <dgm:pt modelId="{A248C2F3-D6A1-49DC-8E0D-85ACA97C688B}" type="pres">
      <dgm:prSet presAssocID="{6F2C6783-D8B8-4196-A8B6-AAC9293AAFC5}" presName="node" presStyleLbl="node1" presStyleIdx="4" presStyleCnt="10">
        <dgm:presLayoutVars>
          <dgm:bulletEnabled val="1"/>
        </dgm:presLayoutVars>
      </dgm:prSet>
      <dgm:spPr/>
      <dgm:t>
        <a:bodyPr/>
        <a:lstStyle/>
        <a:p>
          <a:endParaRPr lang="en-US"/>
        </a:p>
      </dgm:t>
    </dgm:pt>
    <dgm:pt modelId="{CB820E03-CDFE-4D37-9E9A-D2A272A67B2F}" type="pres">
      <dgm:prSet presAssocID="{B79B7F61-B8D3-4976-88F1-34A9EA33FD7C}" presName="sibTrans" presStyleCnt="0"/>
      <dgm:spPr/>
    </dgm:pt>
    <dgm:pt modelId="{4E29E113-2602-4A7C-AC55-EEAB03FB427A}" type="pres">
      <dgm:prSet presAssocID="{7C1676A4-ABFA-4856-9262-D3C44E439603}" presName="node" presStyleLbl="node1" presStyleIdx="5" presStyleCnt="10">
        <dgm:presLayoutVars>
          <dgm:bulletEnabled val="1"/>
        </dgm:presLayoutVars>
      </dgm:prSet>
      <dgm:spPr/>
      <dgm:t>
        <a:bodyPr/>
        <a:lstStyle/>
        <a:p>
          <a:endParaRPr lang="en-US"/>
        </a:p>
      </dgm:t>
    </dgm:pt>
    <dgm:pt modelId="{BBED67FB-EFD2-47EE-9F58-E6A2D7629878}" type="pres">
      <dgm:prSet presAssocID="{C8CA1B14-7289-4271-97BC-2BCFA75F0942}" presName="sibTrans" presStyleCnt="0"/>
      <dgm:spPr/>
    </dgm:pt>
    <dgm:pt modelId="{6EC1D536-29BB-4608-A470-9E9902E1CA23}" type="pres">
      <dgm:prSet presAssocID="{E5C48E1A-DF0D-4797-8A44-3D051D5EF449}" presName="node" presStyleLbl="node1" presStyleIdx="6" presStyleCnt="10">
        <dgm:presLayoutVars>
          <dgm:bulletEnabled val="1"/>
        </dgm:presLayoutVars>
      </dgm:prSet>
      <dgm:spPr/>
      <dgm:t>
        <a:bodyPr/>
        <a:lstStyle/>
        <a:p>
          <a:endParaRPr lang="en-US"/>
        </a:p>
      </dgm:t>
    </dgm:pt>
    <dgm:pt modelId="{55FD9CAF-DF4D-4E47-B9E1-B430CE72D51F}" type="pres">
      <dgm:prSet presAssocID="{5E7715CC-3795-4831-97A5-3533EDB361CA}" presName="sibTrans" presStyleCnt="0"/>
      <dgm:spPr/>
    </dgm:pt>
    <dgm:pt modelId="{A26CC2DB-3CC6-4D7C-A3DE-640616E638FF}" type="pres">
      <dgm:prSet presAssocID="{E929E881-36EB-438E-BD04-E166E354D61C}" presName="node" presStyleLbl="node1" presStyleIdx="7" presStyleCnt="10">
        <dgm:presLayoutVars>
          <dgm:bulletEnabled val="1"/>
        </dgm:presLayoutVars>
      </dgm:prSet>
      <dgm:spPr/>
      <dgm:t>
        <a:bodyPr/>
        <a:lstStyle/>
        <a:p>
          <a:endParaRPr lang="en-US"/>
        </a:p>
      </dgm:t>
    </dgm:pt>
    <dgm:pt modelId="{E37995C4-CCC9-4AE4-B237-23AA10BA2AB2}" type="pres">
      <dgm:prSet presAssocID="{9D644EBA-3F55-4865-BBCD-4042D77E023B}" presName="sibTrans" presStyleCnt="0"/>
      <dgm:spPr/>
    </dgm:pt>
    <dgm:pt modelId="{019E64A7-7B08-4D51-8241-5E78EA0403B2}" type="pres">
      <dgm:prSet presAssocID="{01843129-3B87-4481-A659-EBC63FAD1B60}" presName="node" presStyleLbl="node1" presStyleIdx="8" presStyleCnt="10">
        <dgm:presLayoutVars>
          <dgm:bulletEnabled val="1"/>
        </dgm:presLayoutVars>
      </dgm:prSet>
      <dgm:spPr/>
      <dgm:t>
        <a:bodyPr/>
        <a:lstStyle/>
        <a:p>
          <a:endParaRPr lang="en-US"/>
        </a:p>
      </dgm:t>
    </dgm:pt>
    <dgm:pt modelId="{F54836A8-DCDF-4072-849E-08FD450F4B54}" type="pres">
      <dgm:prSet presAssocID="{1841A455-A232-489D-92D0-202CE2B70EEB}" presName="sibTrans" presStyleCnt="0"/>
      <dgm:spPr/>
    </dgm:pt>
    <dgm:pt modelId="{6E9A640F-2505-42BC-90E4-0C01892C67AB}" type="pres">
      <dgm:prSet presAssocID="{4F411B69-4686-468C-A04D-3FDD6A04DFF3}" presName="node" presStyleLbl="node1" presStyleIdx="9" presStyleCnt="10">
        <dgm:presLayoutVars>
          <dgm:bulletEnabled val="1"/>
        </dgm:presLayoutVars>
      </dgm:prSet>
      <dgm:spPr/>
      <dgm:t>
        <a:bodyPr/>
        <a:lstStyle/>
        <a:p>
          <a:endParaRPr lang="en-US"/>
        </a:p>
      </dgm:t>
    </dgm:pt>
  </dgm:ptLst>
  <dgm:cxnLst>
    <dgm:cxn modelId="{D1620D11-6DD8-44AC-AC37-9FCFF6098BE4}" srcId="{393DB6F4-E735-4ED2-9537-AF01C5906F7B}" destId="{45B580DE-0160-4952-8BD9-1B171DF924FA}" srcOrd="2" destOrd="0" parTransId="{F8206198-BECE-47C3-84A5-23F3CCF1C5D8}" sibTransId="{757491E0-D94E-41A8-B21B-278946A0D10B}"/>
    <dgm:cxn modelId="{1C2D1FF3-6B75-4E95-A03B-F179EAF6C7E8}" type="presOf" srcId="{01843129-3B87-4481-A659-EBC63FAD1B60}" destId="{019E64A7-7B08-4D51-8241-5E78EA0403B2}" srcOrd="0" destOrd="0" presId="urn:microsoft.com/office/officeart/2005/8/layout/default#7"/>
    <dgm:cxn modelId="{14234BB3-2452-4E74-B07D-337850DCDCD6}" type="presOf" srcId="{E929E881-36EB-438E-BD04-E166E354D61C}" destId="{A26CC2DB-3CC6-4D7C-A3DE-640616E638FF}" srcOrd="0" destOrd="0" presId="urn:microsoft.com/office/officeart/2005/8/layout/default#7"/>
    <dgm:cxn modelId="{56714DE4-AC22-4C8F-A615-E7424742C4DF}" srcId="{393DB6F4-E735-4ED2-9537-AF01C5906F7B}" destId="{71A8CA46-336A-4C57-AA38-A7E4AA87840E}" srcOrd="0" destOrd="0" parTransId="{FC15F412-A811-4210-A6F3-3549ABC41E30}" sibTransId="{EC2EC77D-BEFE-4091-B418-5BD37ABF6BE4}"/>
    <dgm:cxn modelId="{43944DED-D988-4054-B6DC-56AE435A8A49}" type="presOf" srcId="{4F411B69-4686-468C-A04D-3FDD6A04DFF3}" destId="{6E9A640F-2505-42BC-90E4-0C01892C67AB}" srcOrd="0" destOrd="0" presId="urn:microsoft.com/office/officeart/2005/8/layout/default#7"/>
    <dgm:cxn modelId="{2F64E842-060C-4EDA-A755-5A9710AD35F9}" type="presOf" srcId="{7C1676A4-ABFA-4856-9262-D3C44E439603}" destId="{4E29E113-2602-4A7C-AC55-EEAB03FB427A}" srcOrd="0" destOrd="0" presId="urn:microsoft.com/office/officeart/2005/8/layout/default#7"/>
    <dgm:cxn modelId="{D0A732D1-4445-4DA7-9708-F930F5CB6E0A}" type="presOf" srcId="{A275F045-EE19-4A7A-BCB2-7A043B51B18B}" destId="{31108C96-CFB1-4954-B49A-B4BA5E27D80B}" srcOrd="0" destOrd="0" presId="urn:microsoft.com/office/officeart/2005/8/layout/default#7"/>
    <dgm:cxn modelId="{A56A12AF-13A6-4BEB-920E-3041C6D5D0DA}" srcId="{393DB6F4-E735-4ED2-9537-AF01C5906F7B}" destId="{7C1676A4-ABFA-4856-9262-D3C44E439603}" srcOrd="5" destOrd="0" parTransId="{B48E1B96-F369-442A-8447-3595CBC35569}" sibTransId="{C8CA1B14-7289-4271-97BC-2BCFA75F0942}"/>
    <dgm:cxn modelId="{0DC338B9-95E5-4CE0-A9F6-A80654E0678B}" srcId="{393DB6F4-E735-4ED2-9537-AF01C5906F7B}" destId="{6F2C6783-D8B8-4196-A8B6-AAC9293AAFC5}" srcOrd="4" destOrd="0" parTransId="{5B85A53E-52B3-48B3-8604-29123F04FF4F}" sibTransId="{B79B7F61-B8D3-4976-88F1-34A9EA33FD7C}"/>
    <dgm:cxn modelId="{9C62B826-07FF-4DDD-849A-574DC4FA493F}" type="presOf" srcId="{E5C48E1A-DF0D-4797-8A44-3D051D5EF449}" destId="{6EC1D536-29BB-4608-A470-9E9902E1CA23}" srcOrd="0" destOrd="0" presId="urn:microsoft.com/office/officeart/2005/8/layout/default#7"/>
    <dgm:cxn modelId="{CC7A5A35-726E-432F-9C07-EF6B82320C15}" srcId="{393DB6F4-E735-4ED2-9537-AF01C5906F7B}" destId="{910142DD-E69C-438B-AB88-E53520939BA9}" srcOrd="1" destOrd="0" parTransId="{2AF6E314-0F74-4464-B814-3B7FA49250B5}" sibTransId="{AD9BF6E2-9E7C-49D2-B7FB-83938B0AEEA8}"/>
    <dgm:cxn modelId="{E5DE3780-F521-40DB-9FC5-51EB909E1DA7}" srcId="{393DB6F4-E735-4ED2-9537-AF01C5906F7B}" destId="{E5C48E1A-DF0D-4797-8A44-3D051D5EF449}" srcOrd="6" destOrd="0" parTransId="{9E15D264-02B8-476F-AD55-BAE5E9B8F222}" sibTransId="{5E7715CC-3795-4831-97A5-3533EDB361CA}"/>
    <dgm:cxn modelId="{60184A6D-BBDC-4DDB-941B-2BBA5237999A}" srcId="{393DB6F4-E735-4ED2-9537-AF01C5906F7B}" destId="{01843129-3B87-4481-A659-EBC63FAD1B60}" srcOrd="8" destOrd="0" parTransId="{85160FC1-75B1-4C08-8802-5C424A15C03C}" sibTransId="{1841A455-A232-489D-92D0-202CE2B70EEB}"/>
    <dgm:cxn modelId="{40D257D3-C642-47C0-9505-0436E980968D}" srcId="{393DB6F4-E735-4ED2-9537-AF01C5906F7B}" destId="{4F411B69-4686-468C-A04D-3FDD6A04DFF3}" srcOrd="9" destOrd="0" parTransId="{E5F69F56-1BE0-4105-AFFB-AA486133BE07}" sibTransId="{608550C3-09E0-4AE1-9671-CA310C551C04}"/>
    <dgm:cxn modelId="{A840A368-0DC8-4D93-8CC9-7E3586D7B714}" type="presOf" srcId="{393DB6F4-E735-4ED2-9537-AF01C5906F7B}" destId="{0DD60C51-C4FB-4279-821D-E926EE9B7C16}" srcOrd="0" destOrd="0" presId="urn:microsoft.com/office/officeart/2005/8/layout/default#7"/>
    <dgm:cxn modelId="{6A32628A-47CE-4485-81FC-AC4D5BA70F71}" srcId="{393DB6F4-E735-4ED2-9537-AF01C5906F7B}" destId="{E929E881-36EB-438E-BD04-E166E354D61C}" srcOrd="7" destOrd="0" parTransId="{D40A56B1-1EB0-4F90-9821-3086AEE5F1ED}" sibTransId="{9D644EBA-3F55-4865-BBCD-4042D77E023B}"/>
    <dgm:cxn modelId="{942A4BCC-F952-4A0F-9E45-FB8AB02E1B67}" type="presOf" srcId="{45B580DE-0160-4952-8BD9-1B171DF924FA}" destId="{C788959A-DC08-4970-BB21-78BF5AD4E407}" srcOrd="0" destOrd="0" presId="urn:microsoft.com/office/officeart/2005/8/layout/default#7"/>
    <dgm:cxn modelId="{7D75F89B-7E13-4BAB-832D-0AAFB4F45D38}" type="presOf" srcId="{910142DD-E69C-438B-AB88-E53520939BA9}" destId="{6C8FAD92-37C2-41F4-AA07-E91A21A55256}" srcOrd="0" destOrd="0" presId="urn:microsoft.com/office/officeart/2005/8/layout/default#7"/>
    <dgm:cxn modelId="{059DE97B-500C-4CA3-991B-B9EEDB2CCE08}" type="presOf" srcId="{71A8CA46-336A-4C57-AA38-A7E4AA87840E}" destId="{37E4406A-B48E-447C-836E-A91E8BD88386}" srcOrd="0" destOrd="0" presId="urn:microsoft.com/office/officeart/2005/8/layout/default#7"/>
    <dgm:cxn modelId="{F20A19DB-5549-4D03-BDA3-DC166DC955FC}" srcId="{393DB6F4-E735-4ED2-9537-AF01C5906F7B}" destId="{A275F045-EE19-4A7A-BCB2-7A043B51B18B}" srcOrd="3" destOrd="0" parTransId="{DF7081E5-5E42-42A6-BB16-6A9C7CA89976}" sibTransId="{C19FA4D7-013B-42CD-8C8A-5A2BA60504D3}"/>
    <dgm:cxn modelId="{AEF7B16F-2A25-4D7B-BBA7-3A9E23EECEBA}" type="presOf" srcId="{6F2C6783-D8B8-4196-A8B6-AAC9293AAFC5}" destId="{A248C2F3-D6A1-49DC-8E0D-85ACA97C688B}" srcOrd="0" destOrd="0" presId="urn:microsoft.com/office/officeart/2005/8/layout/default#7"/>
    <dgm:cxn modelId="{CA517D14-2694-4AE1-9A3F-BF1BB9CCEC62}" type="presParOf" srcId="{0DD60C51-C4FB-4279-821D-E926EE9B7C16}" destId="{37E4406A-B48E-447C-836E-A91E8BD88386}" srcOrd="0" destOrd="0" presId="urn:microsoft.com/office/officeart/2005/8/layout/default#7"/>
    <dgm:cxn modelId="{1B4EE358-06D8-4AD7-AAC0-2A728EA9D3D1}" type="presParOf" srcId="{0DD60C51-C4FB-4279-821D-E926EE9B7C16}" destId="{D348DFEE-C8A6-4BCE-9894-138F768EA23F}" srcOrd="1" destOrd="0" presId="urn:microsoft.com/office/officeart/2005/8/layout/default#7"/>
    <dgm:cxn modelId="{D3BB6A7A-0461-4E2A-9F0F-A835C6CCECA8}" type="presParOf" srcId="{0DD60C51-C4FB-4279-821D-E926EE9B7C16}" destId="{6C8FAD92-37C2-41F4-AA07-E91A21A55256}" srcOrd="2" destOrd="0" presId="urn:microsoft.com/office/officeart/2005/8/layout/default#7"/>
    <dgm:cxn modelId="{DFE744F4-071F-40A1-B9E6-BBA9B197FF60}" type="presParOf" srcId="{0DD60C51-C4FB-4279-821D-E926EE9B7C16}" destId="{C95AE31B-CB98-462F-AC51-8E7383375AF7}" srcOrd="3" destOrd="0" presId="urn:microsoft.com/office/officeart/2005/8/layout/default#7"/>
    <dgm:cxn modelId="{6146DCA3-C410-4ADC-BBAD-38F2B0F0E952}" type="presParOf" srcId="{0DD60C51-C4FB-4279-821D-E926EE9B7C16}" destId="{C788959A-DC08-4970-BB21-78BF5AD4E407}" srcOrd="4" destOrd="0" presId="urn:microsoft.com/office/officeart/2005/8/layout/default#7"/>
    <dgm:cxn modelId="{1C41BBE0-5789-46E7-A61A-11259571B172}" type="presParOf" srcId="{0DD60C51-C4FB-4279-821D-E926EE9B7C16}" destId="{7764650A-04E7-4792-88A1-D2EAE81B40C0}" srcOrd="5" destOrd="0" presId="urn:microsoft.com/office/officeart/2005/8/layout/default#7"/>
    <dgm:cxn modelId="{3CA8DC92-EC82-4269-BB13-3F28FD5087A0}" type="presParOf" srcId="{0DD60C51-C4FB-4279-821D-E926EE9B7C16}" destId="{31108C96-CFB1-4954-B49A-B4BA5E27D80B}" srcOrd="6" destOrd="0" presId="urn:microsoft.com/office/officeart/2005/8/layout/default#7"/>
    <dgm:cxn modelId="{CDDCD09E-9F82-4C23-985B-ABF44602D537}" type="presParOf" srcId="{0DD60C51-C4FB-4279-821D-E926EE9B7C16}" destId="{583E6EAC-DC00-4181-89BD-79CACFC18D4B}" srcOrd="7" destOrd="0" presId="urn:microsoft.com/office/officeart/2005/8/layout/default#7"/>
    <dgm:cxn modelId="{0DD883D9-C29C-464F-9ADD-B7C9639C6D64}" type="presParOf" srcId="{0DD60C51-C4FB-4279-821D-E926EE9B7C16}" destId="{A248C2F3-D6A1-49DC-8E0D-85ACA97C688B}" srcOrd="8" destOrd="0" presId="urn:microsoft.com/office/officeart/2005/8/layout/default#7"/>
    <dgm:cxn modelId="{14B91C33-F66A-4899-8274-BEF022F10AFA}" type="presParOf" srcId="{0DD60C51-C4FB-4279-821D-E926EE9B7C16}" destId="{CB820E03-CDFE-4D37-9E9A-D2A272A67B2F}" srcOrd="9" destOrd="0" presId="urn:microsoft.com/office/officeart/2005/8/layout/default#7"/>
    <dgm:cxn modelId="{D3BB6C5E-2F1A-4DAB-AC0B-192E8CEC4DAA}" type="presParOf" srcId="{0DD60C51-C4FB-4279-821D-E926EE9B7C16}" destId="{4E29E113-2602-4A7C-AC55-EEAB03FB427A}" srcOrd="10" destOrd="0" presId="urn:microsoft.com/office/officeart/2005/8/layout/default#7"/>
    <dgm:cxn modelId="{06E38EA7-5A87-4437-9AAD-6D70045C58B4}" type="presParOf" srcId="{0DD60C51-C4FB-4279-821D-E926EE9B7C16}" destId="{BBED67FB-EFD2-47EE-9F58-E6A2D7629878}" srcOrd="11" destOrd="0" presId="urn:microsoft.com/office/officeart/2005/8/layout/default#7"/>
    <dgm:cxn modelId="{B9834A1D-7F2E-46D4-BB77-D590FA43CF70}" type="presParOf" srcId="{0DD60C51-C4FB-4279-821D-E926EE9B7C16}" destId="{6EC1D536-29BB-4608-A470-9E9902E1CA23}" srcOrd="12" destOrd="0" presId="urn:microsoft.com/office/officeart/2005/8/layout/default#7"/>
    <dgm:cxn modelId="{72E37085-F904-4E12-820E-81657DC28370}" type="presParOf" srcId="{0DD60C51-C4FB-4279-821D-E926EE9B7C16}" destId="{55FD9CAF-DF4D-4E47-B9E1-B430CE72D51F}" srcOrd="13" destOrd="0" presId="urn:microsoft.com/office/officeart/2005/8/layout/default#7"/>
    <dgm:cxn modelId="{F347A376-35DF-4B67-B73D-D93C5835C94F}" type="presParOf" srcId="{0DD60C51-C4FB-4279-821D-E926EE9B7C16}" destId="{A26CC2DB-3CC6-4D7C-A3DE-640616E638FF}" srcOrd="14" destOrd="0" presId="urn:microsoft.com/office/officeart/2005/8/layout/default#7"/>
    <dgm:cxn modelId="{49B0040B-5D33-438C-A08B-0FACC47D48E0}" type="presParOf" srcId="{0DD60C51-C4FB-4279-821D-E926EE9B7C16}" destId="{E37995C4-CCC9-4AE4-B237-23AA10BA2AB2}" srcOrd="15" destOrd="0" presId="urn:microsoft.com/office/officeart/2005/8/layout/default#7"/>
    <dgm:cxn modelId="{4608E3A1-287F-423C-AF32-DAAA7D63D39D}" type="presParOf" srcId="{0DD60C51-C4FB-4279-821D-E926EE9B7C16}" destId="{019E64A7-7B08-4D51-8241-5E78EA0403B2}" srcOrd="16" destOrd="0" presId="urn:microsoft.com/office/officeart/2005/8/layout/default#7"/>
    <dgm:cxn modelId="{140F5C9C-8E6F-4BBE-82D8-350E284C375C}" type="presParOf" srcId="{0DD60C51-C4FB-4279-821D-E926EE9B7C16}" destId="{F54836A8-DCDF-4072-849E-08FD450F4B54}" srcOrd="17" destOrd="0" presId="urn:microsoft.com/office/officeart/2005/8/layout/default#7"/>
    <dgm:cxn modelId="{C98C2A92-A6CC-4FE6-B9F7-633077B2AC7A}" type="presParOf" srcId="{0DD60C51-C4FB-4279-821D-E926EE9B7C16}" destId="{6E9A640F-2505-42BC-90E4-0C01892C67AB}" srcOrd="18" destOrd="0" presId="urn:microsoft.com/office/officeart/2005/8/layout/defaul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4406A-B48E-447C-836E-A91E8BD88386}">
      <dsp:nvSpPr>
        <dsp:cNvPr id="0" name=""/>
        <dsp:cNvSpPr/>
      </dsp:nvSpPr>
      <dsp:spPr>
        <a:xfrm>
          <a:off x="3021" y="536949"/>
          <a:ext cx="1635769" cy="981461"/>
        </a:xfrm>
        <a:prstGeom prst="round2Same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File Manager</a:t>
          </a:r>
          <a:endParaRPr lang="en-US" sz="2000" kern="1200" dirty="0"/>
        </a:p>
      </dsp:txBody>
      <dsp:txXfrm>
        <a:off x="50932" y="584860"/>
        <a:ext cx="1539947" cy="933550"/>
      </dsp:txXfrm>
    </dsp:sp>
    <dsp:sp modelId="{6C8FAD92-37C2-41F4-AA07-E91A21A55256}">
      <dsp:nvSpPr>
        <dsp:cNvPr id="0" name=""/>
        <dsp:cNvSpPr/>
      </dsp:nvSpPr>
      <dsp:spPr>
        <a:xfrm>
          <a:off x="1802368" y="536949"/>
          <a:ext cx="1635769" cy="981461"/>
        </a:xfrm>
        <a:prstGeom prst="rect">
          <a:avLst/>
        </a:prstGeom>
        <a:gradFill rotWithShape="0">
          <a:gsLst>
            <a:gs pos="0">
              <a:schemeClr val="accent4">
                <a:shade val="80000"/>
                <a:hueOff val="-57031"/>
                <a:satOff val="0"/>
                <a:lumOff val="3764"/>
                <a:alphaOff val="0"/>
                <a:satMod val="103000"/>
                <a:lumMod val="102000"/>
                <a:tint val="94000"/>
              </a:schemeClr>
            </a:gs>
            <a:gs pos="50000">
              <a:schemeClr val="accent4">
                <a:shade val="80000"/>
                <a:hueOff val="-57031"/>
                <a:satOff val="0"/>
                <a:lumOff val="3764"/>
                <a:alphaOff val="0"/>
                <a:satMod val="110000"/>
                <a:lumMod val="100000"/>
                <a:shade val="100000"/>
              </a:schemeClr>
            </a:gs>
            <a:gs pos="100000">
              <a:schemeClr val="accent4">
                <a:shade val="80000"/>
                <a:hueOff val="-57031"/>
                <a:satOff val="0"/>
                <a:lumOff val="376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Search</a:t>
          </a:r>
          <a:endParaRPr lang="en-US" sz="2000" kern="1200" dirty="0"/>
        </a:p>
      </dsp:txBody>
      <dsp:txXfrm>
        <a:off x="1802368" y="536949"/>
        <a:ext cx="1635769" cy="981461"/>
      </dsp:txXfrm>
    </dsp:sp>
    <dsp:sp modelId="{C788959A-DC08-4970-BB21-78BF5AD4E407}">
      <dsp:nvSpPr>
        <dsp:cNvPr id="0" name=""/>
        <dsp:cNvSpPr/>
      </dsp:nvSpPr>
      <dsp:spPr>
        <a:xfrm>
          <a:off x="3601715" y="536949"/>
          <a:ext cx="1635769" cy="981461"/>
        </a:xfrm>
        <a:prstGeom prst="rect">
          <a:avLst/>
        </a:prstGeom>
        <a:gradFill rotWithShape="0">
          <a:gsLst>
            <a:gs pos="0">
              <a:schemeClr val="accent4">
                <a:shade val="80000"/>
                <a:hueOff val="-114063"/>
                <a:satOff val="0"/>
                <a:lumOff val="7528"/>
                <a:alphaOff val="0"/>
                <a:satMod val="103000"/>
                <a:lumMod val="102000"/>
                <a:tint val="94000"/>
              </a:schemeClr>
            </a:gs>
            <a:gs pos="50000">
              <a:schemeClr val="accent4">
                <a:shade val="80000"/>
                <a:hueOff val="-114063"/>
                <a:satOff val="0"/>
                <a:lumOff val="7528"/>
                <a:alphaOff val="0"/>
                <a:satMod val="110000"/>
                <a:lumMod val="100000"/>
                <a:shade val="100000"/>
              </a:schemeClr>
            </a:gs>
            <a:gs pos="100000">
              <a:schemeClr val="accent4">
                <a:shade val="80000"/>
                <a:hueOff val="-114063"/>
                <a:satOff val="0"/>
                <a:lumOff val="75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Image Viewer</a:t>
          </a:r>
          <a:endParaRPr lang="en-US" sz="2000" kern="1200" dirty="0"/>
        </a:p>
      </dsp:txBody>
      <dsp:txXfrm>
        <a:off x="3601715" y="536949"/>
        <a:ext cx="1635769" cy="981461"/>
      </dsp:txXfrm>
    </dsp:sp>
    <dsp:sp modelId="{31108C96-CFB1-4954-B49A-B4BA5E27D80B}">
      <dsp:nvSpPr>
        <dsp:cNvPr id="0" name=""/>
        <dsp:cNvSpPr/>
      </dsp:nvSpPr>
      <dsp:spPr>
        <a:xfrm>
          <a:off x="5401061" y="536949"/>
          <a:ext cx="1635769" cy="981461"/>
        </a:xfrm>
        <a:prstGeom prst="rect">
          <a:avLst/>
        </a:prstGeom>
        <a:gradFill rotWithShape="0">
          <a:gsLst>
            <a:gs pos="0">
              <a:schemeClr val="accent4">
                <a:shade val="80000"/>
                <a:hueOff val="-171094"/>
                <a:satOff val="0"/>
                <a:lumOff val="11292"/>
                <a:alphaOff val="0"/>
                <a:satMod val="103000"/>
                <a:lumMod val="102000"/>
                <a:tint val="94000"/>
              </a:schemeClr>
            </a:gs>
            <a:gs pos="50000">
              <a:schemeClr val="accent4">
                <a:shade val="80000"/>
                <a:hueOff val="-171094"/>
                <a:satOff val="0"/>
                <a:lumOff val="11292"/>
                <a:alphaOff val="0"/>
                <a:satMod val="110000"/>
                <a:lumMod val="100000"/>
                <a:shade val="100000"/>
              </a:schemeClr>
            </a:gs>
            <a:gs pos="100000">
              <a:schemeClr val="accent4">
                <a:shade val="80000"/>
                <a:hueOff val="-171094"/>
                <a:satOff val="0"/>
                <a:lumOff val="1129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Uninstaller</a:t>
          </a:r>
          <a:endParaRPr lang="en-US" sz="2000" kern="1200" dirty="0"/>
        </a:p>
      </dsp:txBody>
      <dsp:txXfrm>
        <a:off x="5401061" y="536949"/>
        <a:ext cx="1635769" cy="981461"/>
      </dsp:txXfrm>
    </dsp:sp>
    <dsp:sp modelId="{A248C2F3-D6A1-49DC-8E0D-85ACA97C688B}">
      <dsp:nvSpPr>
        <dsp:cNvPr id="0" name=""/>
        <dsp:cNvSpPr/>
      </dsp:nvSpPr>
      <dsp:spPr>
        <a:xfrm>
          <a:off x="7200408" y="536949"/>
          <a:ext cx="1635769" cy="981461"/>
        </a:xfrm>
        <a:prstGeom prst="rect">
          <a:avLst/>
        </a:prstGeom>
        <a:gradFill rotWithShape="0">
          <a:gsLst>
            <a:gs pos="0">
              <a:schemeClr val="accent4">
                <a:shade val="80000"/>
                <a:hueOff val="-228126"/>
                <a:satOff val="0"/>
                <a:lumOff val="15056"/>
                <a:alphaOff val="0"/>
                <a:satMod val="103000"/>
                <a:lumMod val="102000"/>
                <a:tint val="94000"/>
              </a:schemeClr>
            </a:gs>
            <a:gs pos="50000">
              <a:schemeClr val="accent4">
                <a:shade val="80000"/>
                <a:hueOff val="-228126"/>
                <a:satOff val="0"/>
                <a:lumOff val="15056"/>
                <a:alphaOff val="0"/>
                <a:satMod val="110000"/>
                <a:lumMod val="100000"/>
                <a:shade val="100000"/>
              </a:schemeClr>
            </a:gs>
            <a:gs pos="100000">
              <a:schemeClr val="accent4">
                <a:shade val="80000"/>
                <a:hueOff val="-228126"/>
                <a:satOff val="0"/>
                <a:lumOff val="1505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Disk Cleanup</a:t>
          </a:r>
          <a:endParaRPr lang="en-US" sz="2000" kern="1200" dirty="0"/>
        </a:p>
      </dsp:txBody>
      <dsp:txXfrm>
        <a:off x="7200408" y="536949"/>
        <a:ext cx="1635769" cy="981461"/>
      </dsp:txXfrm>
    </dsp:sp>
    <dsp:sp modelId="{4E29E113-2602-4A7C-AC55-EEAB03FB427A}">
      <dsp:nvSpPr>
        <dsp:cNvPr id="0" name=""/>
        <dsp:cNvSpPr/>
      </dsp:nvSpPr>
      <dsp:spPr>
        <a:xfrm>
          <a:off x="3021" y="1681988"/>
          <a:ext cx="1635769" cy="981461"/>
        </a:xfrm>
        <a:prstGeom prst="rect">
          <a:avLst/>
        </a:prstGeom>
        <a:gradFill rotWithShape="0">
          <a:gsLst>
            <a:gs pos="0">
              <a:schemeClr val="accent4">
                <a:shade val="80000"/>
                <a:hueOff val="-285157"/>
                <a:satOff val="0"/>
                <a:lumOff val="18819"/>
                <a:alphaOff val="0"/>
                <a:satMod val="103000"/>
                <a:lumMod val="102000"/>
                <a:tint val="94000"/>
              </a:schemeClr>
            </a:gs>
            <a:gs pos="50000">
              <a:schemeClr val="accent4">
                <a:shade val="80000"/>
                <a:hueOff val="-285157"/>
                <a:satOff val="0"/>
                <a:lumOff val="18819"/>
                <a:alphaOff val="0"/>
                <a:satMod val="110000"/>
                <a:lumMod val="100000"/>
                <a:shade val="100000"/>
              </a:schemeClr>
            </a:gs>
            <a:gs pos="100000">
              <a:schemeClr val="accent4">
                <a:shade val="80000"/>
                <a:hueOff val="-285157"/>
                <a:satOff val="0"/>
                <a:lumOff val="188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Disk Defragmenter</a:t>
          </a:r>
          <a:endParaRPr lang="en-US" sz="2000" kern="1200" dirty="0"/>
        </a:p>
      </dsp:txBody>
      <dsp:txXfrm>
        <a:off x="3021" y="1681988"/>
        <a:ext cx="1635769" cy="981461"/>
      </dsp:txXfrm>
    </dsp:sp>
    <dsp:sp modelId="{6EC1D536-29BB-4608-A470-9E9902E1CA23}">
      <dsp:nvSpPr>
        <dsp:cNvPr id="0" name=""/>
        <dsp:cNvSpPr/>
      </dsp:nvSpPr>
      <dsp:spPr>
        <a:xfrm>
          <a:off x="1802368" y="1681988"/>
          <a:ext cx="1635769" cy="981461"/>
        </a:xfrm>
        <a:prstGeom prst="rect">
          <a:avLst/>
        </a:prstGeom>
        <a:gradFill rotWithShape="0">
          <a:gsLst>
            <a:gs pos="0">
              <a:schemeClr val="accent4">
                <a:shade val="80000"/>
                <a:hueOff val="-342189"/>
                <a:satOff val="0"/>
                <a:lumOff val="22583"/>
                <a:alphaOff val="0"/>
                <a:satMod val="103000"/>
                <a:lumMod val="102000"/>
                <a:tint val="94000"/>
              </a:schemeClr>
            </a:gs>
            <a:gs pos="50000">
              <a:schemeClr val="accent4">
                <a:shade val="80000"/>
                <a:hueOff val="-342189"/>
                <a:satOff val="0"/>
                <a:lumOff val="22583"/>
                <a:alphaOff val="0"/>
                <a:satMod val="110000"/>
                <a:lumMod val="100000"/>
                <a:shade val="100000"/>
              </a:schemeClr>
            </a:gs>
            <a:gs pos="100000">
              <a:schemeClr val="accent4">
                <a:shade val="80000"/>
                <a:hueOff val="-342189"/>
                <a:satOff val="0"/>
                <a:lumOff val="225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Screen Saver</a:t>
          </a:r>
          <a:endParaRPr lang="en-US" sz="2000" kern="1200" dirty="0"/>
        </a:p>
      </dsp:txBody>
      <dsp:txXfrm>
        <a:off x="1802368" y="1681988"/>
        <a:ext cx="1635769" cy="981461"/>
      </dsp:txXfrm>
    </dsp:sp>
    <dsp:sp modelId="{A26CC2DB-3CC6-4D7C-A3DE-640616E638FF}">
      <dsp:nvSpPr>
        <dsp:cNvPr id="0" name=""/>
        <dsp:cNvSpPr/>
      </dsp:nvSpPr>
      <dsp:spPr>
        <a:xfrm>
          <a:off x="3601715" y="1681988"/>
          <a:ext cx="1635769" cy="981461"/>
        </a:xfrm>
        <a:prstGeom prst="rect">
          <a:avLst/>
        </a:prstGeom>
        <a:gradFill rotWithShape="0">
          <a:gsLst>
            <a:gs pos="0">
              <a:schemeClr val="accent4">
                <a:shade val="80000"/>
                <a:hueOff val="-399220"/>
                <a:satOff val="0"/>
                <a:lumOff val="26347"/>
                <a:alphaOff val="0"/>
                <a:satMod val="103000"/>
                <a:lumMod val="102000"/>
                <a:tint val="94000"/>
              </a:schemeClr>
            </a:gs>
            <a:gs pos="50000">
              <a:schemeClr val="accent4">
                <a:shade val="80000"/>
                <a:hueOff val="-399220"/>
                <a:satOff val="0"/>
                <a:lumOff val="26347"/>
                <a:alphaOff val="0"/>
                <a:satMod val="110000"/>
                <a:lumMod val="100000"/>
                <a:shade val="100000"/>
              </a:schemeClr>
            </a:gs>
            <a:gs pos="100000">
              <a:schemeClr val="accent4">
                <a:shade val="80000"/>
                <a:hueOff val="-399220"/>
                <a:satOff val="0"/>
                <a:lumOff val="2634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File Compression</a:t>
          </a:r>
          <a:endParaRPr lang="en-US" sz="2000" kern="1200" dirty="0"/>
        </a:p>
      </dsp:txBody>
      <dsp:txXfrm>
        <a:off x="3601715" y="1681988"/>
        <a:ext cx="1635769" cy="981461"/>
      </dsp:txXfrm>
    </dsp:sp>
    <dsp:sp modelId="{019E64A7-7B08-4D51-8241-5E78EA0403B2}">
      <dsp:nvSpPr>
        <dsp:cNvPr id="0" name=""/>
        <dsp:cNvSpPr/>
      </dsp:nvSpPr>
      <dsp:spPr>
        <a:xfrm>
          <a:off x="5401061" y="1681988"/>
          <a:ext cx="1635769" cy="981461"/>
        </a:xfrm>
        <a:prstGeom prst="rect">
          <a:avLst/>
        </a:prstGeom>
        <a:gradFill rotWithShape="0">
          <a:gsLst>
            <a:gs pos="0">
              <a:schemeClr val="accent4">
                <a:shade val="80000"/>
                <a:hueOff val="-456252"/>
                <a:satOff val="0"/>
                <a:lumOff val="30111"/>
                <a:alphaOff val="0"/>
                <a:satMod val="103000"/>
                <a:lumMod val="102000"/>
                <a:tint val="94000"/>
              </a:schemeClr>
            </a:gs>
            <a:gs pos="50000">
              <a:schemeClr val="accent4">
                <a:shade val="80000"/>
                <a:hueOff val="-456252"/>
                <a:satOff val="0"/>
                <a:lumOff val="30111"/>
                <a:alphaOff val="0"/>
                <a:satMod val="110000"/>
                <a:lumMod val="100000"/>
                <a:shade val="100000"/>
              </a:schemeClr>
            </a:gs>
            <a:gs pos="100000">
              <a:schemeClr val="accent4">
                <a:shade val="80000"/>
                <a:hueOff val="-456252"/>
                <a:satOff val="0"/>
                <a:lumOff val="3011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PC Maintenance</a:t>
          </a:r>
          <a:endParaRPr lang="en-US" sz="2000" kern="1200" dirty="0"/>
        </a:p>
      </dsp:txBody>
      <dsp:txXfrm>
        <a:off x="5401061" y="1681988"/>
        <a:ext cx="1635769" cy="981461"/>
      </dsp:txXfrm>
    </dsp:sp>
    <dsp:sp modelId="{6E9A640F-2505-42BC-90E4-0C01892C67AB}">
      <dsp:nvSpPr>
        <dsp:cNvPr id="0" name=""/>
        <dsp:cNvSpPr/>
      </dsp:nvSpPr>
      <dsp:spPr>
        <a:xfrm>
          <a:off x="7200408" y="1681988"/>
          <a:ext cx="1635769" cy="981461"/>
        </a:xfrm>
        <a:prstGeom prst="rect">
          <a:avLst/>
        </a:prstGeom>
        <a:gradFill rotWithShape="0">
          <a:gsLst>
            <a:gs pos="0">
              <a:schemeClr val="accent4">
                <a:shade val="80000"/>
                <a:hueOff val="-513283"/>
                <a:satOff val="0"/>
                <a:lumOff val="33875"/>
                <a:alphaOff val="0"/>
                <a:satMod val="103000"/>
                <a:lumMod val="102000"/>
                <a:tint val="94000"/>
              </a:schemeClr>
            </a:gs>
            <a:gs pos="50000">
              <a:schemeClr val="accent4">
                <a:shade val="80000"/>
                <a:hueOff val="-513283"/>
                <a:satOff val="0"/>
                <a:lumOff val="33875"/>
                <a:alphaOff val="0"/>
                <a:satMod val="110000"/>
                <a:lumMod val="100000"/>
                <a:shade val="100000"/>
              </a:schemeClr>
            </a:gs>
            <a:gs pos="100000">
              <a:schemeClr val="accent4">
                <a:shade val="80000"/>
                <a:hueOff val="-513283"/>
                <a:satOff val="0"/>
                <a:lumOff val="3387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Backup and Restore</a:t>
          </a:r>
          <a:endParaRPr lang="en-US" sz="2000" kern="1200" dirty="0"/>
        </a:p>
      </dsp:txBody>
      <dsp:txXfrm>
        <a:off x="7200408" y="1681988"/>
        <a:ext cx="1635769" cy="981461"/>
      </dsp:txXfrm>
    </dsp:sp>
  </dsp:spTree>
</dsp:drawing>
</file>

<file path=ppt/diagrams/layout1.xml><?xml version="1.0" encoding="utf-8"?>
<dgm:layoutDef xmlns:dgm="http://schemas.openxmlformats.org/drawingml/2006/diagram" xmlns:a="http://schemas.openxmlformats.org/drawingml/2006/main" uniqueId="urn:microsoft.com/office/officeart/2005/8/layout/default#7">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15CF39-3013-4B25-813C-1A716BD24BDB}" type="datetimeFigureOut">
              <a:rPr lang="en-US" smtClean="0"/>
              <a:t>2/13/2020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5C3E8-D657-4574-BE58-ED73D78B26E9}" type="slidenum">
              <a:rPr lang="en-US" smtClean="0"/>
              <a:t>‹#›</a:t>
            </a:fld>
            <a:endParaRPr lang="en-US"/>
          </a:p>
        </p:txBody>
      </p:sp>
    </p:spTree>
    <p:extLst>
      <p:ext uri="{BB962C8B-B14F-4D97-AF65-F5344CB8AC3E}">
        <p14:creationId xmlns:p14="http://schemas.microsoft.com/office/powerpoint/2010/main" val="2422082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a:t>
            </a:fld>
            <a:endParaRPr lang="en-US"/>
          </a:p>
        </p:txBody>
      </p:sp>
    </p:spTree>
    <p:extLst>
      <p:ext uri="{BB962C8B-B14F-4D97-AF65-F5344CB8AC3E}">
        <p14:creationId xmlns:p14="http://schemas.microsoft.com/office/powerpoint/2010/main" val="405438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175F7445-3ECB-4C74-B451-D5E709648D39}" type="slidenum">
              <a:rPr lang="he-IL" altLang="en-US" sz="1300">
                <a:latin typeface="Helvetica" panose="020B0604020202020204" pitchFamily="34" charset="0"/>
              </a:rPr>
              <a:pPr/>
              <a:t>12</a:t>
            </a:fld>
            <a:endParaRPr lang="en-US" altLang="en-US" sz="1300">
              <a:latin typeface="Helvetica" panose="020B0604020202020204" pitchFamily="3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7742361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BA5C1F1F-95E4-469A-AC42-A9446749B0CC}" type="slidenum">
              <a:rPr lang="he-IL" altLang="en-US" sz="1200">
                <a:cs typeface="Times New Roman" panose="02020603050405020304" pitchFamily="18" charset="0"/>
              </a:rPr>
              <a:pPr/>
              <a:t>104</a:t>
            </a:fld>
            <a:endParaRPr lang="en-US" altLang="en-US" sz="1200">
              <a:cs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7294669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12085C8-9AF9-4BA8-BEFD-7A3605712254}" type="slidenum">
              <a:rPr lang="he-IL" altLang="en-US" sz="1200">
                <a:cs typeface="Times New Roman" panose="02020603050405020304" pitchFamily="18" charset="0"/>
              </a:rPr>
              <a:pPr/>
              <a:t>105</a:t>
            </a:fld>
            <a:endParaRPr lang="en-US" altLang="en-US" sz="1200">
              <a:cs typeface="Times New Roman" panose="02020603050405020304" pitchFamily="18" charset="0"/>
            </a:endParaRPr>
          </a:p>
        </p:txBody>
      </p:sp>
    </p:spTree>
    <p:extLst>
      <p:ext uri="{BB962C8B-B14F-4D97-AF65-F5344CB8AC3E}">
        <p14:creationId xmlns:p14="http://schemas.microsoft.com/office/powerpoint/2010/main" val="14310065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AB5BA115-96C3-4527-BD0B-20A9A46F7963}" type="slidenum">
              <a:rPr lang="he-IL" altLang="en-US" sz="1200">
                <a:cs typeface="Times New Roman" panose="02020603050405020304" pitchFamily="18" charset="0"/>
              </a:rPr>
              <a:pPr/>
              <a:t>106</a:t>
            </a:fld>
            <a:endParaRPr lang="en-US" altLang="en-US" sz="1200">
              <a:cs typeface="Times New Roman" panose="02020603050405020304" pitchFamily="18" charset="0"/>
            </a:endParaRPr>
          </a:p>
        </p:txBody>
      </p:sp>
    </p:spTree>
    <p:extLst>
      <p:ext uri="{BB962C8B-B14F-4D97-AF65-F5344CB8AC3E}">
        <p14:creationId xmlns:p14="http://schemas.microsoft.com/office/powerpoint/2010/main" val="3224290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A15C6BCB-8A74-4D40-87A2-F869688B3147}" type="slidenum">
              <a:rPr lang="he-IL" altLang="en-US" sz="1200">
                <a:cs typeface="Times New Roman" panose="02020603050405020304" pitchFamily="18" charset="0"/>
              </a:rPr>
              <a:pPr/>
              <a:t>107</a:t>
            </a:fld>
            <a:endParaRPr lang="en-US" altLang="en-US" sz="1200">
              <a:cs typeface="Times New Roman" panose="02020603050405020304" pitchFamily="18" charset="0"/>
            </a:endParaRPr>
          </a:p>
        </p:txBody>
      </p:sp>
      <p:sp>
        <p:nvSpPr>
          <p:cNvPr id="55299" name="Rectangle 2"/>
          <p:cNvSpPr>
            <a:spLocks noGrp="1" noRot="1" noChangeAspect="1" noChangeArrowheads="1" noTextEdit="1"/>
          </p:cNvSpPr>
          <p:nvPr>
            <p:ph type="sldImg"/>
          </p:nvPr>
        </p:nvSpPr>
        <p:spPr>
          <a:xfrm>
            <a:off x="88900" y="744538"/>
            <a:ext cx="6605588" cy="3716337"/>
          </a:xfrm>
          <a:ln w="12700" cap="flat"/>
        </p:spPr>
      </p:sp>
      <p:sp>
        <p:nvSpPr>
          <p:cNvPr id="55300" name="Rectangle 3"/>
          <p:cNvSpPr>
            <a:spLocks noGrp="1" noChangeArrowheads="1"/>
          </p:cNvSpPr>
          <p:nvPr>
            <p:ph type="body" idx="1"/>
          </p:nvPr>
        </p:nvSpPr>
        <p:spPr>
          <a:xfrm>
            <a:off x="904875" y="4708525"/>
            <a:ext cx="4970463" cy="4459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604" tIns="46802" rIns="93604" bIns="46802" anchor="t"/>
          <a:lstStyle/>
          <a:p>
            <a:endParaRPr lang="he-IL" altLang="en-US" smtClean="0"/>
          </a:p>
        </p:txBody>
      </p:sp>
    </p:spTree>
    <p:extLst>
      <p:ext uri="{BB962C8B-B14F-4D97-AF65-F5344CB8AC3E}">
        <p14:creationId xmlns:p14="http://schemas.microsoft.com/office/powerpoint/2010/main" val="40504949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62F4E6C8-23EF-4DB4-B1E4-DA0A61EF0975}" type="slidenum">
              <a:rPr lang="he-IL" altLang="en-US" sz="1200">
                <a:cs typeface="Times New Roman" panose="02020603050405020304" pitchFamily="18" charset="0"/>
              </a:rPr>
              <a:pPr/>
              <a:t>108</a:t>
            </a:fld>
            <a:endParaRPr lang="en-US" altLang="en-US" sz="1200">
              <a:cs typeface="Times New Roman" panose="02020603050405020304" pitchFamily="18" charset="0"/>
            </a:endParaRPr>
          </a:p>
        </p:txBody>
      </p:sp>
      <p:sp>
        <p:nvSpPr>
          <p:cNvPr id="56323" name="Rectangle 2"/>
          <p:cNvSpPr>
            <a:spLocks noGrp="1" noRot="1" noChangeAspect="1" noChangeArrowheads="1" noTextEdit="1"/>
          </p:cNvSpPr>
          <p:nvPr>
            <p:ph type="sldImg"/>
          </p:nvPr>
        </p:nvSpPr>
        <p:spPr>
          <a:xfrm>
            <a:off x="88900" y="744538"/>
            <a:ext cx="6605588" cy="3716337"/>
          </a:xfrm>
          <a:ln w="12700" cap="flat"/>
        </p:spPr>
      </p:sp>
      <p:sp>
        <p:nvSpPr>
          <p:cNvPr id="56324" name="Rectangle 3"/>
          <p:cNvSpPr>
            <a:spLocks noGrp="1" noChangeArrowheads="1"/>
          </p:cNvSpPr>
          <p:nvPr>
            <p:ph type="body" idx="1"/>
          </p:nvPr>
        </p:nvSpPr>
        <p:spPr>
          <a:xfrm>
            <a:off x="904875" y="4708525"/>
            <a:ext cx="4970463" cy="4459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604" tIns="46802" rIns="93604" bIns="46802" anchor="t"/>
          <a:lstStyle/>
          <a:p>
            <a:endParaRPr lang="he-IL" altLang="en-US" smtClean="0"/>
          </a:p>
        </p:txBody>
      </p:sp>
    </p:spTree>
    <p:extLst>
      <p:ext uri="{BB962C8B-B14F-4D97-AF65-F5344CB8AC3E}">
        <p14:creationId xmlns:p14="http://schemas.microsoft.com/office/powerpoint/2010/main" val="40109616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91FDA493-305F-4744-9507-CA1C61E2DE8D}" type="slidenum">
              <a:rPr lang="he-IL" altLang="en-US" sz="1200">
                <a:cs typeface="Times New Roman" panose="02020603050405020304" pitchFamily="18" charset="0"/>
              </a:rPr>
              <a:pPr/>
              <a:t>109</a:t>
            </a:fld>
            <a:endParaRPr lang="en-US" altLang="en-US" sz="1200">
              <a:cs typeface="Times New Roman" panose="02020603050405020304"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9542081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6B65B726-90A2-401F-BC62-9DE38B524E7E}" type="slidenum">
              <a:rPr lang="he-IL" altLang="en-US" sz="1200">
                <a:cs typeface="Times New Roman" panose="02020603050405020304" pitchFamily="18" charset="0"/>
              </a:rPr>
              <a:pPr/>
              <a:t>110</a:t>
            </a:fld>
            <a:endParaRPr lang="en-US" altLang="en-US" sz="1200">
              <a:cs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67385405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D9551BB2-3B59-4B9B-8576-30306A7BC929}" type="slidenum">
              <a:rPr lang="en-US"/>
              <a:pPr/>
              <a:t>111</a:t>
            </a:fld>
            <a:endParaRPr lang="en-US"/>
          </a:p>
        </p:txBody>
      </p:sp>
      <p:sp>
        <p:nvSpPr>
          <p:cNvPr id="137219" name="Rectangle 2"/>
          <p:cNvSpPr>
            <a:spLocks noGrp="1" noRot="1" noChangeAspect="1" noChangeArrowheads="1" noTextEdit="1"/>
          </p:cNvSpPr>
          <p:nvPr>
            <p:ph type="sldImg"/>
          </p:nvPr>
        </p:nvSpPr>
        <p:spPr>
          <a:xfrm>
            <a:off x="382588" y="381000"/>
            <a:ext cx="4572000" cy="2573338"/>
          </a:xfrm>
          <a:ln/>
        </p:spPr>
      </p:sp>
      <p:sp>
        <p:nvSpPr>
          <p:cNvPr id="137220" name="Rectangle 3"/>
          <p:cNvSpPr>
            <a:spLocks noGrp="1" noChangeArrowheads="1"/>
          </p:cNvSpPr>
          <p:nvPr>
            <p:ph type="body" idx="1"/>
          </p:nvPr>
        </p:nvSpPr>
        <p:spPr>
          <a:noFill/>
          <a:ln/>
        </p:spPr>
        <p:txBody>
          <a:bodyPr/>
          <a:lstStyle/>
          <a:p>
            <a:endParaRPr lang="en-US" smtClean="0"/>
          </a:p>
        </p:txBody>
      </p:sp>
      <p:sp>
        <p:nvSpPr>
          <p:cNvPr id="5" name="Footer Placeholder 4"/>
          <p:cNvSpPr>
            <a:spLocks noGrp="1"/>
          </p:cNvSpPr>
          <p:nvPr>
            <p:ph type="ftr" sz="quarter" idx="10"/>
          </p:nvPr>
        </p:nvSpPr>
        <p:spPr/>
        <p:txBody>
          <a:bodyPr/>
          <a:lstStyle/>
          <a:p>
            <a:pPr>
              <a:defRPr/>
            </a:pPr>
            <a:endParaRPr lang="en-US"/>
          </a:p>
        </p:txBody>
      </p:sp>
    </p:spTree>
    <p:extLst>
      <p:ext uri="{BB962C8B-B14F-4D97-AF65-F5344CB8AC3E}">
        <p14:creationId xmlns:p14="http://schemas.microsoft.com/office/powerpoint/2010/main" val="2305640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AB82C0C1-ADDE-41BF-82A9-DBB1BD81817F}" type="slidenum">
              <a:rPr lang="he-IL" altLang="en-US" sz="1300">
                <a:latin typeface="Helvetica" panose="020B0604020202020204" pitchFamily="34" charset="0"/>
              </a:rPr>
              <a:pPr/>
              <a:t>13</a:t>
            </a:fld>
            <a:endParaRPr lang="en-US" altLang="en-US" sz="1300">
              <a:latin typeface="Helvetica" panose="020B0604020202020204" pitchFamily="3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35831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0EDADA67-5312-4D88-ADFC-A4D7564DBCBA}" type="slidenum">
              <a:rPr lang="he-IL" altLang="en-US" sz="1300">
                <a:latin typeface="Helvetica" panose="020B0604020202020204" pitchFamily="34" charset="0"/>
              </a:rPr>
              <a:pPr/>
              <a:t>14</a:t>
            </a:fld>
            <a:endParaRPr lang="en-US" altLang="en-US" sz="1300">
              <a:latin typeface="Helvetica" panose="020B0604020202020204" pitchFamily="3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58037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934A988C-98BF-4648-BD36-1D4BCD57F4DA}" type="slidenum">
              <a:rPr lang="he-IL" altLang="en-US" sz="1300">
                <a:latin typeface="Helvetica" panose="020B0604020202020204" pitchFamily="34" charset="0"/>
              </a:rPr>
              <a:pPr/>
              <a:t>15</a:t>
            </a:fld>
            <a:endParaRPr lang="en-US" altLang="en-US" sz="1300">
              <a:latin typeface="Helvetica" panose="020B0604020202020204" pitchFamily="3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864450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744DFC68-557A-4929-8486-71D064F6268B}" type="slidenum">
              <a:rPr lang="en-US" altLang="en-US" sz="1300">
                <a:latin typeface="Helvetica" panose="020B0604020202020204" pitchFamily="34" charset="0"/>
                <a:ea typeface="ＭＳ Ｐゴシック" panose="020B0600070205080204" pitchFamily="34" charset="-128"/>
              </a:rPr>
              <a:pPr/>
              <a:t>16</a:t>
            </a:fld>
            <a:endParaRPr lang="en-US" altLang="en-US" sz="1300">
              <a:latin typeface="Helvetica" panose="020B0604020202020204" pitchFamily="34" charset="0"/>
              <a:ea typeface="ＭＳ Ｐゴシック" panose="020B0600070205080204" pitchFamily="34" charset="-128"/>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285875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6B3C2473-4B56-4C7B-A85F-8B250599FDA6}" type="slidenum">
              <a:rPr lang="he-IL" altLang="en-US" sz="1300">
                <a:latin typeface="Helvetica" panose="020B0604020202020204" pitchFamily="34" charset="0"/>
              </a:rPr>
              <a:pPr/>
              <a:t>17</a:t>
            </a:fld>
            <a:endParaRPr lang="en-US" altLang="en-US" sz="1300">
              <a:latin typeface="Helvetica" panose="020B0604020202020204" pitchFamily="3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789518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3FB5E346-170B-4DF6-B8E9-859C06A1B527}" type="slidenum">
              <a:rPr lang="he-IL" altLang="en-US" sz="1300">
                <a:latin typeface="Helvetica" panose="020B0604020202020204" pitchFamily="34" charset="0"/>
              </a:rPr>
              <a:pPr/>
              <a:t>18</a:t>
            </a:fld>
            <a:endParaRPr lang="en-US" altLang="en-US" sz="1300">
              <a:latin typeface="Helvetica" panose="020B0604020202020204" pitchFamily="3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333752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2AA7247A-52AB-4AD4-842A-3D4A797DFE91}" type="slidenum">
              <a:rPr lang="he-IL" altLang="en-US" sz="1300">
                <a:latin typeface="Helvetica" panose="020B0604020202020204" pitchFamily="34" charset="0"/>
              </a:rPr>
              <a:pPr/>
              <a:t>19</a:t>
            </a:fld>
            <a:endParaRPr lang="en-US" altLang="en-US" sz="1300">
              <a:latin typeface="Helvetica" panose="020B0604020202020204" pitchFamily="3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22224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010313F2-60D6-456A-826B-72C3E7346477}" type="slidenum">
              <a:rPr lang="en-US" altLang="en-US" sz="1300">
                <a:latin typeface="Helvetica" panose="020B0604020202020204" pitchFamily="34" charset="0"/>
                <a:ea typeface="ＭＳ Ｐゴシック" panose="020B0600070205080204" pitchFamily="34" charset="-128"/>
              </a:rPr>
              <a:pPr/>
              <a:t>20</a:t>
            </a:fld>
            <a:endParaRPr lang="en-US" altLang="en-US" sz="1300">
              <a:latin typeface="Helvetica" panose="020B0604020202020204" pitchFamily="34" charset="0"/>
              <a:ea typeface="ＭＳ Ｐゴシック" panose="020B0600070205080204" pitchFamily="34"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012533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74EF8D24-DD0E-476F-A025-AF51088FD40E}" type="slidenum">
              <a:rPr lang="he-IL" altLang="en-US" sz="1300">
                <a:latin typeface="Helvetica" panose="020B0604020202020204" pitchFamily="34" charset="0"/>
              </a:rPr>
              <a:pPr/>
              <a:t>21</a:t>
            </a:fld>
            <a:endParaRPr lang="en-US" altLang="en-US" sz="1300">
              <a:latin typeface="Helvetica" panose="020B0604020202020204" pitchFamily="3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60953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a:t>
            </a:fld>
            <a:endParaRPr lang="en-US"/>
          </a:p>
        </p:txBody>
      </p:sp>
    </p:spTree>
    <p:extLst>
      <p:ext uri="{BB962C8B-B14F-4D97-AF65-F5344CB8AC3E}">
        <p14:creationId xmlns:p14="http://schemas.microsoft.com/office/powerpoint/2010/main" val="3076361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6A05AC0D-1A2F-4133-B5C4-ADE843912E71}" type="slidenum">
              <a:rPr lang="he-IL" altLang="en-US" sz="1300">
                <a:latin typeface="Helvetica" panose="020B0604020202020204" pitchFamily="34" charset="0"/>
              </a:rPr>
              <a:pPr/>
              <a:t>22</a:t>
            </a:fld>
            <a:endParaRPr lang="en-US" altLang="en-US" sz="1300">
              <a:latin typeface="Helvetica" panose="020B0604020202020204" pitchFamily="3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802489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09FFF1D1-094C-4315-862F-A4B7BD1AAC75}" type="slidenum">
              <a:rPr lang="he-IL" altLang="en-US" sz="1300">
                <a:latin typeface="Helvetica" panose="020B0604020202020204" pitchFamily="34" charset="0"/>
              </a:rPr>
              <a:pPr/>
              <a:t>23</a:t>
            </a:fld>
            <a:endParaRPr lang="en-US" altLang="en-US" sz="1300">
              <a:latin typeface="Helvetica" panose="020B0604020202020204" pitchFamily="34"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837444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92631038-57A8-42E9-8A71-017CB53096AA}" type="slidenum">
              <a:rPr lang="he-IL" altLang="en-US" sz="1300">
                <a:latin typeface="Helvetica" panose="020B0604020202020204" pitchFamily="34" charset="0"/>
              </a:rPr>
              <a:pPr/>
              <a:t>24</a:t>
            </a:fld>
            <a:endParaRPr lang="en-US" altLang="en-US" sz="1300">
              <a:latin typeface="Helvetica" panose="020B0604020202020204" pitchFamily="3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382850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DAF26C99-011A-43DD-BCF8-D13A1B261ADE}" type="slidenum">
              <a:rPr lang="he-IL" altLang="en-US" sz="1300">
                <a:latin typeface="Helvetica" panose="020B0604020202020204" pitchFamily="34" charset="0"/>
              </a:rPr>
              <a:pPr/>
              <a:t>25</a:t>
            </a:fld>
            <a:endParaRPr lang="en-US" altLang="en-US" sz="1300">
              <a:latin typeface="Helvetica" panose="020B0604020202020204"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965081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82FB2F41-4272-4C84-8AC0-EC8AE9848926}" type="slidenum">
              <a:rPr lang="he-IL" altLang="en-US" sz="1300">
                <a:latin typeface="Helvetica" panose="020B0604020202020204" pitchFamily="34" charset="0"/>
              </a:rPr>
              <a:pPr/>
              <a:t>26</a:t>
            </a:fld>
            <a:endParaRPr lang="en-US" altLang="en-US" sz="1300">
              <a:latin typeface="Helvetica" panose="020B0604020202020204" pitchFamily="3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993778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F8829E30-CC31-4B1F-B26C-24C8101A0A05}" type="slidenum">
              <a:rPr lang="he-IL" altLang="en-US" sz="1300">
                <a:latin typeface="Helvetica" panose="020B0604020202020204" pitchFamily="34" charset="0"/>
              </a:rPr>
              <a:pPr/>
              <a:t>27</a:t>
            </a:fld>
            <a:endParaRPr lang="en-US" altLang="en-US" sz="1300">
              <a:latin typeface="Helvetica" panose="020B0604020202020204" pitchFamily="3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272967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5F517F02-4804-4F12-9F60-A694A7EDEAFA}" type="slidenum">
              <a:rPr lang="he-IL" altLang="en-US" sz="1300">
                <a:latin typeface="Helvetica" panose="020B0604020202020204" pitchFamily="34" charset="0"/>
              </a:rPr>
              <a:pPr/>
              <a:t>28</a:t>
            </a:fld>
            <a:endParaRPr lang="en-US" altLang="en-US" sz="1300">
              <a:latin typeface="Helvetica" panose="020B0604020202020204" pitchFamily="3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698160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295FAD4D-8578-4E02-804C-CEC90B331DB7}" type="slidenum">
              <a:rPr lang="he-IL" altLang="en-US" sz="1300">
                <a:latin typeface="Helvetica" panose="020B0604020202020204" pitchFamily="34" charset="0"/>
              </a:rPr>
              <a:pPr/>
              <a:t>29</a:t>
            </a:fld>
            <a:endParaRPr lang="en-US" altLang="en-US" sz="1300">
              <a:latin typeface="Helvetica" panose="020B0604020202020204" pitchFamily="3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4154456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31043290-E8BF-4B2A-B189-638CC1E0A4AA}" type="slidenum">
              <a:rPr lang="he-IL" altLang="en-US" sz="1300">
                <a:latin typeface="Helvetica" panose="020B0604020202020204" pitchFamily="34" charset="0"/>
              </a:rPr>
              <a:pPr/>
              <a:t>30</a:t>
            </a:fld>
            <a:endParaRPr lang="en-US" altLang="en-US" sz="1300">
              <a:latin typeface="Helvetica"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802864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651F563B-D8CD-45E5-BA1D-4024241D0568}" type="slidenum">
              <a:rPr lang="he-IL" altLang="en-US" sz="1300">
                <a:latin typeface="Helvetica" panose="020B0604020202020204" pitchFamily="34" charset="0"/>
              </a:rPr>
              <a:pPr/>
              <a:t>31</a:t>
            </a:fld>
            <a:endParaRPr lang="en-US" altLang="en-US" sz="1300">
              <a:latin typeface="Helvetica" panose="020B0604020202020204" pitchFamily="3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601309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AE5BC74-F6DA-4B98-B32E-9BDDDB75CEF8}" type="slidenum">
              <a:rPr lang="he-IL" altLang="en-US" sz="1300">
                <a:latin typeface="Helvetica" panose="020B0604020202020204" pitchFamily="34" charset="0"/>
              </a:rPr>
              <a:pPr/>
              <a:t>5</a:t>
            </a:fld>
            <a:endParaRPr lang="en-US" altLang="en-US" sz="1300">
              <a:latin typeface="Helvetica" panose="020B0604020202020204" pitchFamily="34"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583878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5B1FCD13-A364-4F1B-B002-0A6733A6227B}" type="slidenum">
              <a:rPr lang="he-IL" altLang="en-US" sz="1300">
                <a:latin typeface="Helvetica" panose="020B0604020202020204" pitchFamily="34" charset="0"/>
              </a:rPr>
              <a:pPr/>
              <a:t>32</a:t>
            </a:fld>
            <a:endParaRPr lang="en-US" altLang="en-US" sz="1300">
              <a:latin typeface="Helvetica" panose="020B0604020202020204" pitchFamily="3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352442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99C35165-B6BE-473C-A16B-2BBC4C6651E3}" type="slidenum">
              <a:rPr lang="he-IL" altLang="en-US" sz="1300">
                <a:latin typeface="Helvetica" panose="020B0604020202020204" pitchFamily="34" charset="0"/>
              </a:rPr>
              <a:pPr/>
              <a:t>33</a:t>
            </a:fld>
            <a:endParaRPr lang="en-US" altLang="en-US" sz="1300">
              <a:latin typeface="Helvetica" panose="020B0604020202020204" pitchFamily="3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172693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6A4CACEA-CF0D-492F-8820-0326975EE834}" type="slidenum">
              <a:rPr lang="he-IL" altLang="en-US" sz="1300">
                <a:latin typeface="Helvetica" panose="020B0604020202020204" pitchFamily="34" charset="0"/>
              </a:rPr>
              <a:pPr/>
              <a:t>34</a:t>
            </a:fld>
            <a:endParaRPr lang="en-US" altLang="en-US" sz="1300">
              <a:latin typeface="Helvetica" panose="020B0604020202020204" pitchFamily="3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781983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2C17B75C-D44F-4B93-BB2E-0390232D58B2}" type="slidenum">
              <a:rPr lang="he-IL" altLang="en-US" sz="1300">
                <a:latin typeface="Helvetica" panose="020B0604020202020204" pitchFamily="34" charset="0"/>
              </a:rPr>
              <a:pPr/>
              <a:t>35</a:t>
            </a:fld>
            <a:endParaRPr lang="en-US" altLang="en-US" sz="1300">
              <a:latin typeface="Helvetica" panose="020B0604020202020204" pitchFamily="3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729307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6401A36B-8678-4985-A1D6-1DB6FDA288E1}" type="slidenum">
              <a:rPr lang="he-IL" altLang="en-US" sz="1300">
                <a:latin typeface="Helvetica" panose="020B0604020202020204" pitchFamily="34" charset="0"/>
              </a:rPr>
              <a:pPr/>
              <a:t>36</a:t>
            </a:fld>
            <a:endParaRPr lang="en-US" altLang="en-US" sz="1300">
              <a:latin typeface="Helvetica" panose="020B0604020202020204" pitchFamily="3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076192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6270C3CA-8AB2-4F40-AC8C-AC364BC4290F}" type="slidenum">
              <a:rPr lang="he-IL" altLang="en-US" sz="1300">
                <a:latin typeface="Helvetica" panose="020B0604020202020204" pitchFamily="34" charset="0"/>
              </a:rPr>
              <a:pPr/>
              <a:t>37</a:t>
            </a:fld>
            <a:endParaRPr lang="en-US" altLang="en-US" sz="1300">
              <a:latin typeface="Helvetica" panose="020B0604020202020204" pitchFamily="3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731838" y="4554538"/>
            <a:ext cx="584200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766910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01A13286-A0AE-4BF2-B845-127D4A417CF0}" type="slidenum">
              <a:rPr lang="he-IL" altLang="en-US" sz="1300">
                <a:latin typeface="Helvetica" panose="020B0604020202020204" pitchFamily="34" charset="0"/>
              </a:rPr>
              <a:pPr/>
              <a:t>38</a:t>
            </a:fld>
            <a:endParaRPr lang="en-US" altLang="en-US" sz="1300">
              <a:latin typeface="Helvetica" panose="020B0604020202020204" pitchFamily="3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4878266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2565EC8E-B32C-4CE9-9539-362AE3E4DA06}" type="slidenum">
              <a:rPr lang="he-IL" altLang="en-US" sz="1300">
                <a:latin typeface="Helvetica" panose="020B0604020202020204" pitchFamily="34" charset="0"/>
              </a:rPr>
              <a:pPr/>
              <a:t>39</a:t>
            </a:fld>
            <a:endParaRPr lang="en-US" altLang="en-US" sz="1300">
              <a:latin typeface="Helvetica" panose="020B0604020202020204" pitchFamily="3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433402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47090A69-4976-43E7-ACA6-1AD608ADAFAE}" type="slidenum">
              <a:rPr lang="he-IL" altLang="en-US" sz="1300">
                <a:latin typeface="Helvetica" panose="020B0604020202020204" pitchFamily="34" charset="0"/>
              </a:rPr>
              <a:pPr/>
              <a:t>40</a:t>
            </a:fld>
            <a:endParaRPr lang="en-US" altLang="en-US" sz="1300">
              <a:latin typeface="Helvetica" panose="020B0604020202020204" pitchFamily="3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731838" y="4554538"/>
            <a:ext cx="584200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4052466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3D7ECE95-3A87-4BD2-97A8-F46E52C0A6EF}" type="slidenum">
              <a:rPr lang="he-IL" altLang="en-US" sz="1300">
                <a:latin typeface="Helvetica" panose="020B0604020202020204" pitchFamily="34" charset="0"/>
              </a:rPr>
              <a:pPr/>
              <a:t>41</a:t>
            </a:fld>
            <a:endParaRPr lang="en-US" altLang="en-US" sz="1300">
              <a:latin typeface="Helvetica" panose="020B0604020202020204" pitchFamily="3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714812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52A8400A-B3B0-4881-81EE-768237F236B9}" type="slidenum">
              <a:rPr lang="en-US" altLang="en-US" sz="1300">
                <a:latin typeface="Helvetica" panose="020B0604020202020204" pitchFamily="34" charset="0"/>
                <a:ea typeface="ＭＳ Ｐゴシック" panose="020B0600070205080204" pitchFamily="34" charset="-128"/>
              </a:rPr>
              <a:pPr/>
              <a:t>6</a:t>
            </a:fld>
            <a:endParaRPr lang="en-US" altLang="en-US" sz="1300">
              <a:latin typeface="Helvetica" panose="020B0604020202020204" pitchFamily="34" charset="0"/>
              <a:ea typeface="ＭＳ Ｐゴシック" panose="020B0600070205080204" pitchFamily="34" charset="-128"/>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187570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9B7048C0-D4A2-41F5-B688-BDF94794F3DA}" type="slidenum">
              <a:rPr lang="he-IL" altLang="en-US" sz="1300">
                <a:latin typeface="Helvetica" panose="020B0604020202020204" pitchFamily="34" charset="0"/>
              </a:rPr>
              <a:pPr/>
              <a:t>42</a:t>
            </a:fld>
            <a:endParaRPr lang="en-US" altLang="en-US" sz="1300">
              <a:latin typeface="Helvetica" panose="020B0604020202020204" pitchFamily="3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xfrm>
            <a:off x="731838" y="4554538"/>
            <a:ext cx="584200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865951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7F1BD90C-B3D0-46FA-B2B5-1DE537F87C9B}" type="slidenum">
              <a:rPr lang="he-IL" altLang="en-US" sz="1300">
                <a:latin typeface="Helvetica" panose="020B0604020202020204" pitchFamily="34" charset="0"/>
              </a:rPr>
              <a:pPr/>
              <a:t>43</a:t>
            </a:fld>
            <a:endParaRPr lang="en-US" altLang="en-US" sz="1300">
              <a:latin typeface="Helvetica" panose="020B0604020202020204" pitchFamily="3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060552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1B48A476-1F4A-4DF5-8BA0-1E1FEBF9A271}" type="slidenum">
              <a:rPr lang="he-IL" altLang="en-US" sz="1300">
                <a:latin typeface="Helvetica" panose="020B0604020202020204" pitchFamily="34" charset="0"/>
              </a:rPr>
              <a:pPr/>
              <a:t>44</a:t>
            </a:fld>
            <a:endParaRPr lang="en-US" altLang="en-US" sz="1300">
              <a:latin typeface="Helvetica" panose="020B0604020202020204" pitchFamily="3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058063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33202BAC-57D7-4F2A-805D-1E425664B7C5}" type="slidenum">
              <a:rPr lang="he-IL" altLang="en-US" sz="1300">
                <a:latin typeface="Helvetica" panose="020B0604020202020204" pitchFamily="34" charset="0"/>
              </a:rPr>
              <a:pPr/>
              <a:t>45</a:t>
            </a:fld>
            <a:endParaRPr lang="en-US" altLang="en-US" sz="1300">
              <a:latin typeface="Helvetica" panose="020B0604020202020204" pitchFamily="3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xfrm>
            <a:off x="731838" y="4554538"/>
            <a:ext cx="584200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41281033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C1E94A61-290F-4584-BE6B-DE8C711A0B63}" type="slidenum">
              <a:rPr lang="he-IL" altLang="en-US" sz="1300">
                <a:latin typeface="Helvetica" panose="020B0604020202020204" pitchFamily="34" charset="0"/>
              </a:rPr>
              <a:pPr/>
              <a:t>46</a:t>
            </a:fld>
            <a:endParaRPr lang="en-US" altLang="en-US" sz="1300">
              <a:latin typeface="Helvetica" panose="020B0604020202020204" pitchFamily="3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731838" y="4554538"/>
            <a:ext cx="584200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867086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2B0C8BEA-FDB0-4C00-8D2A-E8AA53501D2E}" type="slidenum">
              <a:rPr lang="he-IL" altLang="en-US" sz="1300">
                <a:cs typeface="Times New Roman" panose="02020603050405020304" pitchFamily="18" charset="0"/>
              </a:rPr>
              <a:pPr/>
              <a:t>48</a:t>
            </a:fld>
            <a:endParaRPr lang="en-US" altLang="en-US" sz="1300">
              <a:cs typeface="Times New Roman" panose="02020603050405020304"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84372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26CB6155-7075-4CC9-A629-4911EEE952CC}" type="slidenum">
              <a:rPr lang="he-IL" altLang="en-US" sz="1300">
                <a:cs typeface="Times New Roman" panose="02020603050405020304" pitchFamily="18" charset="0"/>
              </a:rPr>
              <a:pPr/>
              <a:t>49</a:t>
            </a:fld>
            <a:endParaRPr lang="en-US" altLang="en-US" sz="1300">
              <a:cs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2717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C048A6AF-4724-4856-9527-E3CBD8E880D8}" type="slidenum">
              <a:rPr lang="he-IL" altLang="en-US" sz="1300">
                <a:cs typeface="Times New Roman" panose="02020603050405020304" pitchFamily="18" charset="0"/>
              </a:rPr>
              <a:pPr/>
              <a:t>50</a:t>
            </a:fld>
            <a:endParaRPr lang="en-US" altLang="en-US" sz="1300">
              <a:cs typeface="Times New Roman" panose="02020603050405020304" pitchFamily="18" charset="0"/>
            </a:endParaRPr>
          </a:p>
        </p:txBody>
      </p:sp>
    </p:spTree>
    <p:extLst>
      <p:ext uri="{BB962C8B-B14F-4D97-AF65-F5344CB8AC3E}">
        <p14:creationId xmlns:p14="http://schemas.microsoft.com/office/powerpoint/2010/main" val="3700424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C69CCD29-9867-4171-BBF9-856700936328}" type="slidenum">
              <a:rPr lang="he-IL" altLang="en-US" sz="1300">
                <a:cs typeface="Times New Roman" panose="02020603050405020304" pitchFamily="18" charset="0"/>
              </a:rPr>
              <a:pPr/>
              <a:t>51</a:t>
            </a:fld>
            <a:endParaRPr lang="en-US" altLang="en-US" sz="1300">
              <a:cs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9838817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D5CF034D-97FF-4851-AD07-77E3919F5CAB}" type="slidenum">
              <a:rPr lang="he-IL" altLang="en-US" sz="1300">
                <a:cs typeface="Times New Roman" panose="02020603050405020304" pitchFamily="18" charset="0"/>
              </a:rPr>
              <a:pPr/>
              <a:t>52</a:t>
            </a:fld>
            <a:endParaRPr lang="en-US" altLang="en-US" sz="1300">
              <a:cs typeface="Times New Roman" panose="02020603050405020304"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297578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50F644C8-767C-4AAB-9D7F-1542D6F52DA0}" type="slidenum">
              <a:rPr lang="he-IL" altLang="en-US" sz="1300">
                <a:latin typeface="Helvetica" panose="020B0604020202020204" pitchFamily="34" charset="0"/>
              </a:rPr>
              <a:pPr/>
              <a:t>7</a:t>
            </a:fld>
            <a:endParaRPr lang="en-US" altLang="en-US" sz="1300">
              <a:latin typeface="Helvetica" panose="020B0604020202020204" pitchFamily="34"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5002822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893FF20E-9D73-4298-9CD4-AFE16054015B}" type="slidenum">
              <a:rPr lang="he-IL" altLang="en-US" sz="1300">
                <a:cs typeface="Times New Roman" panose="02020603050405020304" pitchFamily="18" charset="0"/>
              </a:rPr>
              <a:pPr/>
              <a:t>53</a:t>
            </a:fld>
            <a:endParaRPr lang="en-US" altLang="en-US" sz="1300">
              <a:cs typeface="Times New Roman" panose="02020603050405020304" pitchFamily="18" charset="0"/>
            </a:endParaRPr>
          </a:p>
        </p:txBody>
      </p:sp>
      <p:sp>
        <p:nvSpPr>
          <p:cNvPr id="48131" name="Rectangle 7"/>
          <p:cNvSpPr txBox="1">
            <a:spLocks noGrp="1" noChangeArrowheads="1"/>
          </p:cNvSpPr>
          <p:nvPr/>
        </p:nvSpPr>
        <p:spPr bwMode="auto">
          <a:xfrm>
            <a:off x="4137025" y="9107488"/>
            <a:ext cx="31638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15" tIns="48257" rIns="96515" bIns="48257" anchor="b"/>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rtl="0" eaLnBrk="1" hangingPunct="1"/>
            <a:fld id="{4E57A640-C4BB-4FC9-9A6F-BAF44B5DDA06}" type="slidenum">
              <a:rPr lang="he-IL" altLang="en-US" sz="1300">
                <a:ea typeface="ＭＳ Ｐゴシック" panose="020B0600070205080204" pitchFamily="34" charset="-128"/>
                <a:cs typeface="Times New Roman" panose="02020603050405020304" pitchFamily="18" charset="0"/>
              </a:rPr>
              <a:pPr rtl="0" eaLnBrk="1" hangingPunct="1"/>
              <a:t>53</a:t>
            </a:fld>
            <a:endParaRPr lang="en-US" altLang="en-US" sz="1300">
              <a:ea typeface="ＭＳ Ｐゴシック" panose="020B0600070205080204" pitchFamily="34" charset="-128"/>
              <a:cs typeface="Times New Roman" panose="02020603050405020304" pitchFamily="18" charset="0"/>
            </a:endParaRPr>
          </a:p>
        </p:txBody>
      </p:sp>
      <p:sp>
        <p:nvSpPr>
          <p:cNvPr id="48132" name="Rectangle 2"/>
          <p:cNvSpPr>
            <a:spLocks noGrp="1" noRot="1" noChangeAspect="1" noChangeArrowheads="1" noTextEdit="1"/>
          </p:cNvSpPr>
          <p:nvPr>
            <p:ph type="sldImg"/>
          </p:nvPr>
        </p:nvSpPr>
        <p:spPr>
          <a:ln/>
        </p:spPr>
      </p:sp>
      <p:sp>
        <p:nvSpPr>
          <p:cNvPr id="48133" name="Rectangle 3"/>
          <p:cNvSpPr>
            <a:spLocks noGrp="1" noChangeArrowheads="1"/>
          </p:cNvSpPr>
          <p:nvPr>
            <p:ph type="body" idx="1"/>
          </p:nvPr>
        </p:nvSpPr>
        <p:spPr>
          <a:xfrm>
            <a:off x="730250" y="4554538"/>
            <a:ext cx="584200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endParaRPr lang="he-IL" altLang="en-US" smtClean="0"/>
          </a:p>
        </p:txBody>
      </p:sp>
    </p:spTree>
    <p:extLst>
      <p:ext uri="{BB962C8B-B14F-4D97-AF65-F5344CB8AC3E}">
        <p14:creationId xmlns:p14="http://schemas.microsoft.com/office/powerpoint/2010/main" val="513871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E427AD-8254-4486-8186-699C2888C8A1}" type="slidenum">
              <a:rPr lang="he-IL" altLang="en-US" sz="1300">
                <a:cs typeface="Times New Roman" panose="02020603050405020304" pitchFamily="18" charset="0"/>
              </a:rPr>
              <a:pPr/>
              <a:t>54</a:t>
            </a:fld>
            <a:endParaRPr lang="en-US" altLang="en-US" sz="1300">
              <a:cs typeface="Times New Roman" panose="02020603050405020304" pitchFamily="18" charset="0"/>
            </a:endParaRPr>
          </a:p>
        </p:txBody>
      </p:sp>
      <p:sp>
        <p:nvSpPr>
          <p:cNvPr id="49155" name="Rectangle 7"/>
          <p:cNvSpPr txBox="1">
            <a:spLocks noGrp="1" noChangeArrowheads="1"/>
          </p:cNvSpPr>
          <p:nvPr/>
        </p:nvSpPr>
        <p:spPr bwMode="auto">
          <a:xfrm>
            <a:off x="4137025" y="9107488"/>
            <a:ext cx="31638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515" tIns="48257" rIns="96515" bIns="48257" anchor="b"/>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rtl="0" eaLnBrk="1" hangingPunct="1"/>
            <a:fld id="{EC91BF70-3B5A-47B3-8FEE-AD945816FF9E}" type="slidenum">
              <a:rPr lang="he-IL" altLang="en-US" sz="1300">
                <a:ea typeface="ＭＳ Ｐゴシック" panose="020B0600070205080204" pitchFamily="34" charset="-128"/>
                <a:cs typeface="Times New Roman" panose="02020603050405020304" pitchFamily="18" charset="0"/>
              </a:rPr>
              <a:pPr rtl="0" eaLnBrk="1" hangingPunct="1"/>
              <a:t>54</a:t>
            </a:fld>
            <a:endParaRPr lang="en-US" altLang="en-US" sz="1300">
              <a:ea typeface="ＭＳ Ｐゴシック" panose="020B0600070205080204" pitchFamily="34" charset="-128"/>
              <a:cs typeface="Times New Roman" panose="02020603050405020304" pitchFamily="18"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xfrm>
            <a:off x="730250" y="4554538"/>
            <a:ext cx="5842000" cy="43148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lstStyle/>
          <a:p>
            <a:pPr eaLnBrk="1" hangingPunct="1"/>
            <a:endParaRPr lang="he-IL" altLang="en-US" smtClean="0"/>
          </a:p>
        </p:txBody>
      </p:sp>
    </p:spTree>
    <p:extLst>
      <p:ext uri="{BB962C8B-B14F-4D97-AF65-F5344CB8AC3E}">
        <p14:creationId xmlns:p14="http://schemas.microsoft.com/office/powerpoint/2010/main" val="6444235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08E9C2F9-F702-42A4-BE6D-60E892005ED6}" type="slidenum">
              <a:rPr lang="he-IL" altLang="en-US" sz="1300">
                <a:cs typeface="Times New Roman" panose="02020603050405020304" pitchFamily="18" charset="0"/>
              </a:rPr>
              <a:pPr/>
              <a:t>55</a:t>
            </a:fld>
            <a:endParaRPr lang="en-US" altLang="en-US" sz="1300">
              <a:cs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5166413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C99BEAC-C3CC-416F-8EAD-F328AC527174}" type="slidenum">
              <a:rPr lang="he-IL" altLang="en-US" sz="1300">
                <a:cs typeface="Times New Roman" panose="02020603050405020304" pitchFamily="18" charset="0"/>
              </a:rPr>
              <a:pPr/>
              <a:t>56</a:t>
            </a:fld>
            <a:endParaRPr lang="en-US" altLang="en-US" sz="1300">
              <a:cs typeface="Times New Roman" panose="02020603050405020304"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4331851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ACBCD225-958F-4A85-A3C1-7240CC17B366}" type="slidenum">
              <a:rPr lang="he-IL" altLang="en-US" sz="1300">
                <a:cs typeface="Times New Roman" panose="02020603050405020304" pitchFamily="18" charset="0"/>
              </a:rPr>
              <a:pPr/>
              <a:t>57</a:t>
            </a:fld>
            <a:endParaRPr lang="en-US" altLang="en-US" sz="1300">
              <a:cs typeface="Times New Roman" panose="02020603050405020304" pitchFamily="18"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4324426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98936EFF-77CF-4B24-96AC-169014D60E5B}" type="slidenum">
              <a:rPr lang="he-IL" altLang="en-US" sz="1300">
                <a:cs typeface="Times New Roman" panose="02020603050405020304" pitchFamily="18" charset="0"/>
              </a:rPr>
              <a:pPr/>
              <a:t>58</a:t>
            </a:fld>
            <a:endParaRPr lang="en-US" altLang="en-US" sz="1300">
              <a:cs typeface="Times New Roman" panose="02020603050405020304"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7315600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A139F0FE-B13C-4F25-A0B0-7FEA435DBD05}" type="slidenum">
              <a:rPr lang="he-IL" altLang="en-US" sz="1300">
                <a:cs typeface="Times New Roman" panose="02020603050405020304" pitchFamily="18" charset="0"/>
              </a:rPr>
              <a:pPr/>
              <a:t>59</a:t>
            </a:fld>
            <a:endParaRPr lang="en-US" altLang="en-US" sz="1300">
              <a:cs typeface="Times New Roman" panose="02020603050405020304"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4663439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CB0554C8-FD7D-4803-A21C-0A644D6DC9DE}" type="slidenum">
              <a:rPr lang="he-IL" altLang="en-US" sz="1300">
                <a:cs typeface="Times New Roman" panose="02020603050405020304" pitchFamily="18" charset="0"/>
              </a:rPr>
              <a:pPr/>
              <a:t>60</a:t>
            </a:fld>
            <a:endParaRPr lang="en-US" altLang="en-US" sz="1300">
              <a:cs typeface="Times New Roman" panose="02020603050405020304" pitchFamily="18"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8495632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A5D480B5-321F-4C16-9A93-CC902DA863BD}" type="slidenum">
              <a:rPr lang="he-IL" altLang="en-US" sz="1300">
                <a:cs typeface="Times New Roman" panose="02020603050405020304" pitchFamily="18" charset="0"/>
              </a:rPr>
              <a:pPr/>
              <a:t>61</a:t>
            </a:fld>
            <a:endParaRPr lang="en-US" altLang="en-US" sz="1300">
              <a:cs typeface="Times New Roman" panose="02020603050405020304" pitchFamily="18"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41813536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40A13255-A99E-455A-A15B-831774D0CE1E}" type="slidenum">
              <a:rPr lang="he-IL" altLang="en-US" sz="1300">
                <a:cs typeface="Times New Roman" panose="02020603050405020304" pitchFamily="18" charset="0"/>
              </a:rPr>
              <a:pPr/>
              <a:t>62</a:t>
            </a:fld>
            <a:endParaRPr lang="en-US" altLang="en-US" sz="1300">
              <a:cs typeface="Times New Roman" panose="02020603050405020304"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4269067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11391A0C-992D-422F-B7F3-1B6406BDD783}" type="slidenum">
              <a:rPr lang="he-IL" altLang="en-US" sz="1300">
                <a:latin typeface="Helvetica" panose="020B0604020202020204" pitchFamily="34" charset="0"/>
              </a:rPr>
              <a:pPr/>
              <a:t>8</a:t>
            </a:fld>
            <a:endParaRPr lang="en-US" altLang="en-US" sz="1300">
              <a:latin typeface="Helvetica" panose="020B0604020202020204" pitchFamily="3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8338334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59FA5B7-A69E-4500-866B-03D1CEB3CFB4}" type="slidenum">
              <a:rPr lang="he-IL" altLang="en-US" sz="1300">
                <a:cs typeface="Times New Roman" panose="02020603050405020304" pitchFamily="18" charset="0"/>
              </a:rPr>
              <a:pPr/>
              <a:t>63</a:t>
            </a:fld>
            <a:endParaRPr lang="en-US" altLang="en-US" sz="1300">
              <a:cs typeface="Times New Roman" panose="02020603050405020304" pitchFamily="18"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272971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146D63DF-8DAB-459A-9E8F-7D82DFCE59CD}" type="slidenum">
              <a:rPr lang="he-IL" altLang="en-US" sz="1300">
                <a:cs typeface="Times New Roman" panose="02020603050405020304" pitchFamily="18" charset="0"/>
              </a:rPr>
              <a:pPr/>
              <a:t>64</a:t>
            </a:fld>
            <a:endParaRPr lang="en-US" altLang="en-US" sz="1300">
              <a:cs typeface="Times New Roman" panose="02020603050405020304" pitchFamily="18"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40441767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4ED73C71-FD5D-4DDC-A37B-C5E56F07D374}" type="slidenum">
              <a:rPr lang="he-IL" altLang="en-US" sz="1300">
                <a:cs typeface="Times New Roman" panose="02020603050405020304" pitchFamily="18" charset="0"/>
              </a:rPr>
              <a:pPr/>
              <a:t>65</a:t>
            </a:fld>
            <a:endParaRPr lang="en-US" altLang="en-US" sz="1300">
              <a:cs typeface="Times New Roman" panose="02020603050405020304" pitchFamily="18"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4783142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0BFA9CEF-E32E-4884-9B33-0975EE136DD6}" type="slidenum">
              <a:rPr lang="he-IL" altLang="en-US" sz="1300">
                <a:cs typeface="Times New Roman" panose="02020603050405020304" pitchFamily="18" charset="0"/>
              </a:rPr>
              <a:pPr/>
              <a:t>66</a:t>
            </a:fld>
            <a:endParaRPr lang="en-US" altLang="en-US" sz="1300">
              <a:cs typeface="Times New Roman" panose="02020603050405020304" pitchFamily="18"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4598894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F4834284-B6C4-41E7-8851-D1DE6DBFD060}" type="slidenum">
              <a:rPr lang="he-IL" altLang="en-US" sz="1300">
                <a:cs typeface="Times New Roman" panose="02020603050405020304" pitchFamily="18" charset="0"/>
              </a:rPr>
              <a:pPr/>
              <a:t>67</a:t>
            </a:fld>
            <a:endParaRPr lang="en-US" altLang="en-US" sz="1300">
              <a:cs typeface="Times New Roman" panose="02020603050405020304" pitchFamily="18"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8100618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2CC9285C-418C-4217-9301-7E89BDCCF65F}" type="slidenum">
              <a:rPr lang="he-IL" altLang="en-US" sz="1300">
                <a:cs typeface="Times New Roman" panose="02020603050405020304" pitchFamily="18" charset="0"/>
              </a:rPr>
              <a:pPr/>
              <a:t>68</a:t>
            </a:fld>
            <a:endParaRPr lang="en-US" altLang="en-US" sz="1300">
              <a:cs typeface="Times New Roman" panose="02020603050405020304" pitchFamily="18"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4834063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7AA67BBC-D733-4F13-A3DD-9E5B50AC3AAF}" type="slidenum">
              <a:rPr lang="he-IL" altLang="en-US" sz="1300">
                <a:cs typeface="Times New Roman" panose="02020603050405020304" pitchFamily="18" charset="0"/>
              </a:rPr>
              <a:pPr/>
              <a:t>69</a:t>
            </a:fld>
            <a:endParaRPr lang="en-US" altLang="en-US" sz="1300">
              <a:cs typeface="Times New Roman" panose="02020603050405020304" pitchFamily="18"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12335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1BDF8120-F8F9-4EA5-8F8B-06D209E024B0}" type="slidenum">
              <a:rPr lang="he-IL" altLang="en-US" sz="1300">
                <a:cs typeface="Times New Roman" panose="02020603050405020304" pitchFamily="18" charset="0"/>
              </a:rPr>
              <a:pPr/>
              <a:t>70</a:t>
            </a:fld>
            <a:endParaRPr lang="en-US" altLang="en-US" sz="1300">
              <a:cs typeface="Times New Roman" panose="02020603050405020304" pitchFamily="18"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7102703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4078845E-977C-45C9-94E2-CED9F6E425F9}" type="slidenum">
              <a:rPr lang="he-IL" altLang="en-US" sz="1300">
                <a:cs typeface="Times New Roman" panose="02020603050405020304" pitchFamily="18" charset="0"/>
              </a:rPr>
              <a:pPr/>
              <a:t>71</a:t>
            </a:fld>
            <a:endParaRPr lang="en-US" altLang="en-US" sz="1300">
              <a:cs typeface="Times New Roman" panose="02020603050405020304" pitchFamily="18"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2964116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7237AF19-19A3-4554-B6CC-8CC85890C864}" type="slidenum">
              <a:rPr lang="he-IL" altLang="en-US" sz="1300">
                <a:cs typeface="Times New Roman" panose="02020603050405020304" pitchFamily="18" charset="0"/>
              </a:rPr>
              <a:pPr/>
              <a:t>72</a:t>
            </a:fld>
            <a:endParaRPr lang="en-US" altLang="en-US" sz="1300">
              <a:cs typeface="Times New Roman" panose="02020603050405020304" pitchFamily="18" charset="0"/>
            </a:endParaRPr>
          </a:p>
        </p:txBody>
      </p:sp>
    </p:spTree>
    <p:extLst>
      <p:ext uri="{BB962C8B-B14F-4D97-AF65-F5344CB8AC3E}">
        <p14:creationId xmlns:p14="http://schemas.microsoft.com/office/powerpoint/2010/main" val="1702414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FAE4D0B4-F340-475D-8A3C-08A33768D9B7}" type="slidenum">
              <a:rPr lang="he-IL" altLang="en-US" sz="1300">
                <a:latin typeface="Helvetica" panose="020B0604020202020204" pitchFamily="34" charset="0"/>
              </a:rPr>
              <a:pPr/>
              <a:t>9</a:t>
            </a:fld>
            <a:endParaRPr lang="en-US" altLang="en-US" sz="1300">
              <a:latin typeface="Helvetica" panose="020B0604020202020204" pitchFamily="3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563468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04B12541-E4DB-411E-967F-3DB0A0BCA61B}" type="slidenum">
              <a:rPr lang="he-IL" altLang="en-US" sz="1300">
                <a:cs typeface="Times New Roman" panose="02020603050405020304" pitchFamily="18" charset="0"/>
              </a:rPr>
              <a:pPr/>
              <a:t>73</a:t>
            </a:fld>
            <a:endParaRPr lang="en-US" altLang="en-US" sz="1300">
              <a:cs typeface="Times New Roman" panose="02020603050405020304" pitchFamily="18"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975534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4163854D-A50A-4B37-9745-903646E57DF3}" type="slidenum">
              <a:rPr lang="he-IL" altLang="en-US" sz="1300">
                <a:cs typeface="Times New Roman" panose="02020603050405020304" pitchFamily="18" charset="0"/>
              </a:rPr>
              <a:pPr/>
              <a:t>74</a:t>
            </a:fld>
            <a:endParaRPr lang="en-US" altLang="en-US" sz="1300">
              <a:cs typeface="Times New Roman" panose="02020603050405020304" pitchFamily="18"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6373937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F4920544-1AC7-4678-8087-3AE481786927}" type="slidenum">
              <a:rPr lang="he-IL" altLang="en-US" sz="1300">
                <a:cs typeface="Times New Roman" panose="02020603050405020304" pitchFamily="18" charset="0"/>
              </a:rPr>
              <a:pPr/>
              <a:t>75</a:t>
            </a:fld>
            <a:endParaRPr lang="en-US" altLang="en-US" sz="1300">
              <a:cs typeface="Times New Roman" panose="02020603050405020304" pitchFamily="18"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81002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05556D46-5928-441D-A47C-C1CF1D320110}" type="slidenum">
              <a:rPr lang="he-IL" altLang="en-US" sz="1300">
                <a:cs typeface="Times New Roman" panose="02020603050405020304" pitchFamily="18" charset="0"/>
              </a:rPr>
              <a:pPr/>
              <a:t>76</a:t>
            </a:fld>
            <a:endParaRPr lang="en-US" altLang="en-US" sz="1300">
              <a:cs typeface="Times New Roman" panose="02020603050405020304" pitchFamily="18"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3423600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11587B94-13C8-4171-B04B-7A71015D21D9}" type="slidenum">
              <a:rPr lang="he-IL" altLang="en-US" sz="1300">
                <a:cs typeface="Times New Roman" panose="02020603050405020304" pitchFamily="18" charset="0"/>
              </a:rPr>
              <a:pPr/>
              <a:t>77</a:t>
            </a:fld>
            <a:endParaRPr lang="en-US" altLang="en-US" sz="1300">
              <a:cs typeface="Times New Roman" panose="02020603050405020304" pitchFamily="18"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41304208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4AA32DDF-C9F7-4027-BED6-ACA75CAAF438}" type="slidenum">
              <a:rPr lang="he-IL" altLang="en-US" sz="1300">
                <a:cs typeface="Times New Roman" panose="02020603050405020304" pitchFamily="18" charset="0"/>
              </a:rPr>
              <a:pPr/>
              <a:t>78</a:t>
            </a:fld>
            <a:endParaRPr lang="en-US" altLang="en-US" sz="1300">
              <a:cs typeface="Times New Roman" panose="02020603050405020304" pitchFamily="18"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8673997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214A0ED4-4CCF-4F14-93E5-A75C9D7F3EE6}" type="slidenum">
              <a:rPr lang="he-IL" altLang="en-US" sz="1300">
                <a:cs typeface="Times New Roman" panose="02020603050405020304" pitchFamily="18" charset="0"/>
              </a:rPr>
              <a:pPr/>
              <a:t>79</a:t>
            </a:fld>
            <a:endParaRPr lang="en-US" altLang="en-US" sz="1300">
              <a:cs typeface="Times New Roman" panose="02020603050405020304" pitchFamily="18"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173552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5C0E5C88-0C5A-4D60-88AC-374A1F1A612A}" type="slidenum">
              <a:rPr lang="he-IL" altLang="en-US" sz="1300">
                <a:cs typeface="Times New Roman" panose="02020603050405020304" pitchFamily="18" charset="0"/>
              </a:rPr>
              <a:pPr/>
              <a:t>80</a:t>
            </a:fld>
            <a:endParaRPr lang="en-US" altLang="en-US" sz="1300">
              <a:cs typeface="Times New Roman" panose="02020603050405020304" pitchFamily="18"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3452958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FCB2821-9911-4A6E-B34A-5A916E3981B3}" type="slidenum">
              <a:rPr lang="he-IL" altLang="en-US" sz="1300">
                <a:cs typeface="Times New Roman" panose="02020603050405020304" pitchFamily="18" charset="0"/>
              </a:rPr>
              <a:pPr/>
              <a:t>81</a:t>
            </a:fld>
            <a:endParaRPr lang="en-US" altLang="en-US" sz="1300">
              <a:cs typeface="Times New Roman" panose="02020603050405020304" pitchFamily="18"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3422927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BC6F63B1-9EE9-40AE-BF0C-7F8814EB50E9}" type="slidenum">
              <a:rPr lang="he-IL" altLang="en-US" sz="1300">
                <a:cs typeface="Times New Roman" panose="02020603050405020304" pitchFamily="18" charset="0"/>
              </a:rPr>
              <a:pPr/>
              <a:t>82</a:t>
            </a:fld>
            <a:endParaRPr lang="en-US" altLang="en-US" sz="1300">
              <a:cs typeface="Times New Roman" panose="02020603050405020304" pitchFamily="18"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608466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5329957A-45CE-4C4E-A732-642C5C7C88E3}" type="slidenum">
              <a:rPr lang="he-IL" altLang="en-US" sz="1300">
                <a:latin typeface="Helvetica" panose="020B0604020202020204" pitchFamily="34" charset="0"/>
              </a:rPr>
              <a:pPr/>
              <a:t>10</a:t>
            </a:fld>
            <a:endParaRPr lang="en-US" altLang="en-US" sz="1300">
              <a:latin typeface="Helvetica" panose="020B0604020202020204"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0994907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CE926220-7C17-4FDE-8CD0-B2E6751E0F97}" type="slidenum">
              <a:rPr lang="he-IL" altLang="en-US" sz="1300">
                <a:cs typeface="Times New Roman" panose="02020603050405020304" pitchFamily="18" charset="0"/>
              </a:rPr>
              <a:pPr/>
              <a:t>83</a:t>
            </a:fld>
            <a:endParaRPr lang="en-US" altLang="en-US" sz="1300">
              <a:cs typeface="Times New Roman" panose="02020603050405020304" pitchFamily="18" charset="0"/>
            </a:endParaRPr>
          </a:p>
        </p:txBody>
      </p:sp>
    </p:spTree>
    <p:extLst>
      <p:ext uri="{BB962C8B-B14F-4D97-AF65-F5344CB8AC3E}">
        <p14:creationId xmlns:p14="http://schemas.microsoft.com/office/powerpoint/2010/main" val="2865175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72A27B20-2DDF-4F24-9DE5-E02AB68EBA39}" type="slidenum">
              <a:rPr lang="he-IL" altLang="en-US" sz="1200">
                <a:cs typeface="Times New Roman" panose="02020603050405020304" pitchFamily="18" charset="0"/>
              </a:rPr>
              <a:pPr/>
              <a:t>85</a:t>
            </a:fld>
            <a:endParaRPr lang="en-US" altLang="en-US" sz="1200">
              <a:cs typeface="Times New Roman" panose="02020603050405020304" pitchFamily="18" charset="0"/>
            </a:endParaRPr>
          </a:p>
        </p:txBody>
      </p:sp>
      <p:sp>
        <p:nvSpPr>
          <p:cNvPr id="32771" name="Rectangle 7"/>
          <p:cNvSpPr txBox="1">
            <a:spLocks noGrp="1" noChangeArrowheads="1"/>
          </p:cNvSpPr>
          <p:nvPr/>
        </p:nvSpPr>
        <p:spPr bwMode="auto">
          <a:xfrm>
            <a:off x="3840163" y="9413875"/>
            <a:ext cx="29384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rtl="0" eaLnBrk="1" hangingPunct="1"/>
            <a:fld id="{C6510439-2ADC-4259-9704-AD7A6C37B6CE}" type="slidenum">
              <a:rPr lang="he-IL" altLang="en-US" sz="1200">
                <a:ea typeface="ＭＳ Ｐゴシック" panose="020B0600070205080204" pitchFamily="34" charset="-128"/>
                <a:cs typeface="Times New Roman" panose="02020603050405020304" pitchFamily="18" charset="0"/>
              </a:rPr>
              <a:pPr rtl="0" eaLnBrk="1" hangingPunct="1"/>
              <a:t>85</a:t>
            </a:fld>
            <a:endParaRPr lang="en-US" altLang="en-US" sz="1200">
              <a:ea typeface="ＭＳ Ｐゴシック" panose="020B0600070205080204" pitchFamily="34" charset="-128"/>
              <a:cs typeface="Times New Roman" panose="02020603050405020304" pitchFamily="18" charset="0"/>
            </a:endParaRPr>
          </a:p>
        </p:txBody>
      </p:sp>
      <p:sp>
        <p:nvSpPr>
          <p:cNvPr id="32772" name="Rectangle 2"/>
          <p:cNvSpPr>
            <a:spLocks noGrp="1" noRot="1" noChangeAspect="1" noChangeArrowheads="1" noTextEdit="1"/>
          </p:cNvSpPr>
          <p:nvPr>
            <p:ph type="sldImg"/>
          </p:nvPr>
        </p:nvSpPr>
        <p:spPr>
          <a:ln/>
        </p:spPr>
      </p:sp>
      <p:sp>
        <p:nvSpPr>
          <p:cNvPr id="32773" name="Rectangle 3"/>
          <p:cNvSpPr>
            <a:spLocks noGrp="1" noChangeArrowheads="1"/>
          </p:cNvSpPr>
          <p:nvPr>
            <p:ph type="body" idx="1"/>
          </p:nvPr>
        </p:nvSpPr>
        <p:spPr>
          <a:xfrm>
            <a:off x="677863" y="4706938"/>
            <a:ext cx="5424487"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p>
            <a:pPr eaLnBrk="1" hangingPunct="1"/>
            <a:endParaRPr lang="he-IL" altLang="en-US" smtClean="0"/>
          </a:p>
        </p:txBody>
      </p:sp>
    </p:spTree>
    <p:extLst>
      <p:ext uri="{BB962C8B-B14F-4D97-AF65-F5344CB8AC3E}">
        <p14:creationId xmlns:p14="http://schemas.microsoft.com/office/powerpoint/2010/main" val="39264014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73F41AC0-0EF4-4D2D-A75E-C171F09D3526}" type="slidenum">
              <a:rPr lang="he-IL" altLang="en-US" sz="1200">
                <a:cs typeface="Times New Roman" panose="02020603050405020304" pitchFamily="18" charset="0"/>
              </a:rPr>
              <a:pPr/>
              <a:t>86</a:t>
            </a:fld>
            <a:endParaRPr lang="en-US" altLang="en-US" sz="1200">
              <a:cs typeface="Times New Roman" panose="02020603050405020304" pitchFamily="18" charset="0"/>
            </a:endParaRPr>
          </a:p>
        </p:txBody>
      </p:sp>
      <p:sp>
        <p:nvSpPr>
          <p:cNvPr id="33795" name="Rectangle 7"/>
          <p:cNvSpPr txBox="1">
            <a:spLocks noGrp="1" noChangeArrowheads="1"/>
          </p:cNvSpPr>
          <p:nvPr/>
        </p:nvSpPr>
        <p:spPr bwMode="auto">
          <a:xfrm>
            <a:off x="3840163" y="9413875"/>
            <a:ext cx="29384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rtl="0" eaLnBrk="1" hangingPunct="1"/>
            <a:fld id="{22FB6165-79BE-4C0C-8F6A-6C1DCD67C50B}" type="slidenum">
              <a:rPr lang="he-IL" altLang="en-US" sz="1200">
                <a:ea typeface="ＭＳ Ｐゴシック" panose="020B0600070205080204" pitchFamily="34" charset="-128"/>
                <a:cs typeface="Times New Roman" panose="02020603050405020304" pitchFamily="18" charset="0"/>
              </a:rPr>
              <a:pPr rtl="0" eaLnBrk="1" hangingPunct="1"/>
              <a:t>86</a:t>
            </a:fld>
            <a:endParaRPr lang="en-US" altLang="en-US" sz="1200">
              <a:ea typeface="ＭＳ Ｐゴシック" panose="020B0600070205080204" pitchFamily="34" charset="-128"/>
              <a:cs typeface="Times New Roman" panose="02020603050405020304" pitchFamily="18" charset="0"/>
            </a:endParaRPr>
          </a:p>
        </p:txBody>
      </p:sp>
      <p:sp>
        <p:nvSpPr>
          <p:cNvPr id="33796" name="Rectangle 2"/>
          <p:cNvSpPr>
            <a:spLocks noGrp="1" noRot="1" noChangeAspect="1" noChangeArrowheads="1" noTextEdit="1"/>
          </p:cNvSpPr>
          <p:nvPr>
            <p:ph type="sldImg"/>
          </p:nvPr>
        </p:nvSpPr>
        <p:spPr>
          <a:ln/>
        </p:spPr>
      </p:sp>
      <p:sp>
        <p:nvSpPr>
          <p:cNvPr id="33797" name="Rectangle 3"/>
          <p:cNvSpPr>
            <a:spLocks noGrp="1" noChangeArrowheads="1"/>
          </p:cNvSpPr>
          <p:nvPr>
            <p:ph type="body" idx="1"/>
          </p:nvPr>
        </p:nvSpPr>
        <p:spPr>
          <a:xfrm>
            <a:off x="677863" y="4706938"/>
            <a:ext cx="5424487"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p>
            <a:pPr eaLnBrk="1" hangingPunct="1"/>
            <a:endParaRPr lang="he-IL" altLang="en-US" smtClean="0"/>
          </a:p>
        </p:txBody>
      </p:sp>
    </p:spTree>
    <p:extLst>
      <p:ext uri="{BB962C8B-B14F-4D97-AF65-F5344CB8AC3E}">
        <p14:creationId xmlns:p14="http://schemas.microsoft.com/office/powerpoint/2010/main" val="414815567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4BF43FFC-26B8-4419-896F-D6503392338C}" type="slidenum">
              <a:rPr lang="he-IL" altLang="en-US" sz="1200">
                <a:cs typeface="Times New Roman" panose="02020603050405020304" pitchFamily="18" charset="0"/>
              </a:rPr>
              <a:pPr/>
              <a:t>87</a:t>
            </a:fld>
            <a:endParaRPr lang="en-US" altLang="en-US" sz="1200">
              <a:cs typeface="Times New Roman" panose="02020603050405020304" pitchFamily="18" charset="0"/>
            </a:endParaRPr>
          </a:p>
        </p:txBody>
      </p:sp>
      <p:sp>
        <p:nvSpPr>
          <p:cNvPr id="34819" name="Rectangle 7"/>
          <p:cNvSpPr txBox="1">
            <a:spLocks noGrp="1" noChangeArrowheads="1"/>
          </p:cNvSpPr>
          <p:nvPr/>
        </p:nvSpPr>
        <p:spPr bwMode="auto">
          <a:xfrm>
            <a:off x="3840163" y="9413875"/>
            <a:ext cx="29384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rtl="0" eaLnBrk="1" hangingPunct="1"/>
            <a:fld id="{9ED984C8-FA08-47DB-89FB-547FAD1D5F5B}" type="slidenum">
              <a:rPr lang="he-IL" altLang="en-US" sz="1200">
                <a:ea typeface="ＭＳ Ｐゴシック" panose="020B0600070205080204" pitchFamily="34" charset="-128"/>
                <a:cs typeface="Times New Roman" panose="02020603050405020304" pitchFamily="18" charset="0"/>
              </a:rPr>
              <a:pPr rtl="0" eaLnBrk="1" hangingPunct="1"/>
              <a:t>87</a:t>
            </a:fld>
            <a:endParaRPr lang="en-US" altLang="en-US" sz="1200">
              <a:ea typeface="ＭＳ Ｐゴシック" panose="020B0600070205080204" pitchFamily="34" charset="-128"/>
              <a:cs typeface="Times New Roman" panose="02020603050405020304" pitchFamily="18" charset="0"/>
            </a:endParaRPr>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xfrm>
            <a:off x="677863" y="4706938"/>
            <a:ext cx="5424487"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p>
            <a:pPr eaLnBrk="1" hangingPunct="1"/>
            <a:endParaRPr lang="he-IL" altLang="en-US" smtClean="0"/>
          </a:p>
        </p:txBody>
      </p:sp>
    </p:spTree>
    <p:extLst>
      <p:ext uri="{BB962C8B-B14F-4D97-AF65-F5344CB8AC3E}">
        <p14:creationId xmlns:p14="http://schemas.microsoft.com/office/powerpoint/2010/main" val="38904212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6CE4C86E-5FFA-40E6-BA67-4A61D1B049F5}" type="slidenum">
              <a:rPr lang="he-IL" altLang="en-US" sz="1200">
                <a:cs typeface="Times New Roman" panose="02020603050405020304" pitchFamily="18" charset="0"/>
              </a:rPr>
              <a:pPr/>
              <a:t>88</a:t>
            </a:fld>
            <a:endParaRPr lang="en-US" altLang="en-US" sz="1200">
              <a:cs typeface="Times New Roman" panose="02020603050405020304" pitchFamily="18"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9231617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CD76821F-4E33-44E6-8410-DD329BA430E7}" type="slidenum">
              <a:rPr lang="he-IL" altLang="en-US" sz="1200">
                <a:cs typeface="Times New Roman" panose="02020603050405020304" pitchFamily="18" charset="0"/>
              </a:rPr>
              <a:pPr/>
              <a:t>89</a:t>
            </a:fld>
            <a:endParaRPr lang="en-US" altLang="en-US" sz="1200">
              <a:cs typeface="Times New Roman" panose="02020603050405020304" pitchFamily="18" charset="0"/>
            </a:endParaRPr>
          </a:p>
        </p:txBody>
      </p:sp>
      <p:sp>
        <p:nvSpPr>
          <p:cNvPr id="36867" name="Rectangle 7"/>
          <p:cNvSpPr txBox="1">
            <a:spLocks noGrp="1" noChangeArrowheads="1"/>
          </p:cNvSpPr>
          <p:nvPr/>
        </p:nvSpPr>
        <p:spPr bwMode="auto">
          <a:xfrm>
            <a:off x="3840163" y="9413875"/>
            <a:ext cx="29384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rtl="0" eaLnBrk="1" hangingPunct="1"/>
            <a:fld id="{46B3F743-E6A7-4E44-9987-549F55729892}" type="slidenum">
              <a:rPr lang="he-IL" altLang="en-US" sz="1200">
                <a:ea typeface="ＭＳ Ｐゴシック" panose="020B0600070205080204" pitchFamily="34" charset="-128"/>
                <a:cs typeface="Times New Roman" panose="02020603050405020304" pitchFamily="18" charset="0"/>
              </a:rPr>
              <a:pPr rtl="0" eaLnBrk="1" hangingPunct="1"/>
              <a:t>89</a:t>
            </a:fld>
            <a:endParaRPr lang="en-US" altLang="en-US" sz="1200">
              <a:ea typeface="ＭＳ Ｐゴシック" panose="020B0600070205080204" pitchFamily="34" charset="-128"/>
              <a:cs typeface="Times New Roman" panose="02020603050405020304" pitchFamily="18"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677863" y="4706938"/>
            <a:ext cx="5424487" cy="4460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lstStyle/>
          <a:p>
            <a:pPr eaLnBrk="1" hangingPunct="1"/>
            <a:endParaRPr lang="he-IL" altLang="en-US" smtClean="0"/>
          </a:p>
        </p:txBody>
      </p:sp>
    </p:spTree>
    <p:extLst>
      <p:ext uri="{BB962C8B-B14F-4D97-AF65-F5344CB8AC3E}">
        <p14:creationId xmlns:p14="http://schemas.microsoft.com/office/powerpoint/2010/main" val="27982874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5BD7D940-C33D-49C5-AC52-7C18BE0422AE}" type="slidenum">
              <a:rPr lang="en-US" altLang="en-US" sz="1200">
                <a:ea typeface="ＭＳ Ｐゴシック" panose="020B0600070205080204" pitchFamily="34" charset="-128"/>
              </a:rPr>
              <a:pPr/>
              <a:t>90</a:t>
            </a:fld>
            <a:endParaRPr lang="en-US" altLang="en-US" sz="1200">
              <a:ea typeface="ＭＳ Ｐゴシック" panose="020B0600070205080204" pitchFamily="34" charset="-128"/>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43438632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436F4A66-7639-4C06-8654-3B4DF3BD7469}" type="slidenum">
              <a:rPr lang="he-IL" altLang="en-US" sz="1200">
                <a:cs typeface="Times New Roman" panose="02020603050405020304" pitchFamily="18" charset="0"/>
              </a:rPr>
              <a:pPr/>
              <a:t>91</a:t>
            </a:fld>
            <a:endParaRPr lang="en-US" altLang="en-US" sz="1200">
              <a:cs typeface="Times New Roman" panose="02020603050405020304"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4551739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37807C07-9142-47E2-8F8B-B44C18A8991E}" type="slidenum">
              <a:rPr lang="he-IL" altLang="en-US" sz="1200">
                <a:cs typeface="Times New Roman" panose="02020603050405020304" pitchFamily="18" charset="0"/>
              </a:rPr>
              <a:pPr/>
              <a:t>92</a:t>
            </a:fld>
            <a:endParaRPr lang="en-US" altLang="en-US" sz="1200">
              <a:cs typeface="Times New Roman" panose="02020603050405020304" pitchFamily="18" charset="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2509405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913E75E1-DA03-4B8C-8F9C-217318D4C68B}" type="slidenum">
              <a:rPr lang="he-IL" altLang="en-US" sz="1200">
                <a:cs typeface="Times New Roman" panose="02020603050405020304" pitchFamily="18" charset="0"/>
              </a:rPr>
              <a:pPr/>
              <a:t>93</a:t>
            </a:fld>
            <a:endParaRPr lang="en-US" altLang="en-US" sz="1200">
              <a:cs typeface="Times New Roman" panose="02020603050405020304"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523559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p:txBody>
          <a:bodyPr/>
          <a:lstStyle>
            <a:lvl1pPr defTabSz="965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6520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652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652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652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65200"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AF8AFEEE-76CE-48E6-A177-503153CE61B9}" type="slidenum">
              <a:rPr lang="he-IL" altLang="en-US" sz="1300">
                <a:latin typeface="Helvetica" panose="020B0604020202020204" pitchFamily="34" charset="0"/>
              </a:rPr>
              <a:pPr/>
              <a:t>11</a:t>
            </a:fld>
            <a:endParaRPr lang="en-US" altLang="en-US" sz="1300">
              <a:latin typeface="Helvetica" panose="020B0604020202020204" pitchFamily="3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4779899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84BF5C74-7733-4754-A2E8-291331B16B85}" type="slidenum">
              <a:rPr lang="he-IL" altLang="en-US" sz="1200">
                <a:cs typeface="Times New Roman" panose="02020603050405020304" pitchFamily="18" charset="0"/>
              </a:rPr>
              <a:pPr/>
              <a:t>94</a:t>
            </a:fld>
            <a:endParaRPr lang="en-US" altLang="en-US" sz="1200">
              <a:cs typeface="Times New Roman" panose="02020603050405020304" pitchFamily="18" charset="0"/>
            </a:endParaRPr>
          </a:p>
        </p:txBody>
      </p:sp>
      <p:sp>
        <p:nvSpPr>
          <p:cNvPr id="41987" name="Rectangle 2"/>
          <p:cNvSpPr>
            <a:spLocks noGrp="1" noRot="1" noChangeAspect="1" noChangeArrowheads="1" noTextEdit="1"/>
          </p:cNvSpPr>
          <p:nvPr>
            <p:ph type="sldImg"/>
          </p:nvPr>
        </p:nvSpPr>
        <p:spPr>
          <a:xfrm>
            <a:off x="88900" y="744538"/>
            <a:ext cx="6605588" cy="3716337"/>
          </a:xfrm>
          <a:ln w="12700" cap="flat"/>
        </p:spPr>
      </p:sp>
      <p:sp>
        <p:nvSpPr>
          <p:cNvPr id="41988" name="Rectangle 3"/>
          <p:cNvSpPr>
            <a:spLocks noGrp="1" noChangeArrowheads="1"/>
          </p:cNvSpPr>
          <p:nvPr>
            <p:ph type="body" idx="1"/>
          </p:nvPr>
        </p:nvSpPr>
        <p:spPr>
          <a:xfrm>
            <a:off x="904875" y="4708525"/>
            <a:ext cx="4970463" cy="4459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604" tIns="46802" rIns="93604" bIns="46802" anchor="t"/>
          <a:lstStyle/>
          <a:p>
            <a:endParaRPr lang="he-IL" altLang="en-US" smtClean="0"/>
          </a:p>
        </p:txBody>
      </p:sp>
    </p:spTree>
    <p:extLst>
      <p:ext uri="{BB962C8B-B14F-4D97-AF65-F5344CB8AC3E}">
        <p14:creationId xmlns:p14="http://schemas.microsoft.com/office/powerpoint/2010/main" val="19101015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76927449-0972-47C4-BF15-1E6BAC5F0CD3}" type="slidenum">
              <a:rPr lang="he-IL" altLang="en-US" sz="1200">
                <a:cs typeface="Times New Roman" panose="02020603050405020304" pitchFamily="18" charset="0"/>
              </a:rPr>
              <a:pPr/>
              <a:t>95</a:t>
            </a:fld>
            <a:endParaRPr lang="en-US" altLang="en-US" sz="1200">
              <a:cs typeface="Times New Roman" panose="02020603050405020304" pitchFamily="18" charset="0"/>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8358635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5AEFD3C2-6306-46B0-9ADF-DF4E7C4C53C1}" type="slidenum">
              <a:rPr lang="he-IL" altLang="en-US" sz="1200">
                <a:cs typeface="Times New Roman" panose="02020603050405020304" pitchFamily="18" charset="0"/>
              </a:rPr>
              <a:pPr/>
              <a:t>96</a:t>
            </a:fld>
            <a:endParaRPr lang="en-US" altLang="en-US" sz="1200">
              <a:cs typeface="Times New Roman" panose="02020603050405020304" pitchFamily="18" charset="0"/>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2559253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8457A5E1-19EC-4E15-8E52-0A7724BF483A}" type="slidenum">
              <a:rPr lang="he-IL" altLang="en-US" sz="1200">
                <a:cs typeface="Times New Roman" panose="02020603050405020304" pitchFamily="18" charset="0"/>
              </a:rPr>
              <a:pPr/>
              <a:t>97</a:t>
            </a:fld>
            <a:endParaRPr lang="en-US" altLang="en-US" sz="1200">
              <a:cs typeface="Times New Roman" panose="02020603050405020304"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2500083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ED4C2555-541E-4EF3-96F2-8DC795E95E19}" type="slidenum">
              <a:rPr lang="he-IL" altLang="en-US" sz="1200">
                <a:cs typeface="Times New Roman" panose="02020603050405020304" pitchFamily="18" charset="0"/>
              </a:rPr>
              <a:pPr/>
              <a:t>98</a:t>
            </a:fld>
            <a:endParaRPr lang="en-US" altLang="en-US" sz="1200">
              <a:cs typeface="Times New Roman" panose="02020603050405020304" pitchFamily="18" charset="0"/>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0963619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2113BB56-7573-46A5-88A8-ED89B7F469C0}" type="slidenum">
              <a:rPr lang="he-IL" altLang="en-US" sz="1200">
                <a:cs typeface="Times New Roman" panose="02020603050405020304" pitchFamily="18" charset="0"/>
              </a:rPr>
              <a:pPr/>
              <a:t>99</a:t>
            </a:fld>
            <a:endParaRPr lang="en-US" altLang="en-US" sz="1200">
              <a:cs typeface="Times New Roman" panose="02020603050405020304" pitchFamily="18"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35638168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49413B44-549D-42BA-9AF1-7D39F063AED6}" type="slidenum">
              <a:rPr lang="he-IL" altLang="en-US" sz="1200">
                <a:cs typeface="Times New Roman" panose="02020603050405020304" pitchFamily="18" charset="0"/>
              </a:rPr>
              <a:pPr/>
              <a:t>100</a:t>
            </a:fld>
            <a:endParaRPr lang="en-US" altLang="en-US" sz="1200">
              <a:cs typeface="Times New Roman" panose="02020603050405020304" pitchFamily="18" charset="0"/>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7723806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A9F298DC-1266-4855-B009-4AF9FC118628}" type="slidenum">
              <a:rPr lang="he-IL" altLang="en-US" sz="1200">
                <a:cs typeface="Times New Roman" panose="02020603050405020304" pitchFamily="18" charset="0"/>
              </a:rPr>
              <a:pPr/>
              <a:t>101</a:t>
            </a:fld>
            <a:endParaRPr lang="en-US" altLang="en-US" sz="1200">
              <a:cs typeface="Times New Roman" panose="02020603050405020304"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8855403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BDE825D2-8E49-475E-8B28-888E6C3045AA}" type="slidenum">
              <a:rPr lang="he-IL" altLang="en-US" sz="1200">
                <a:cs typeface="Times New Roman" panose="02020603050405020304" pitchFamily="18" charset="0"/>
              </a:rPr>
              <a:pPr/>
              <a:t>102</a:t>
            </a:fld>
            <a:endParaRPr lang="en-US" altLang="en-US" sz="1200">
              <a:cs typeface="Times New Roman" panose="02020603050405020304"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282163861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400">
                <a:solidFill>
                  <a:schemeClr val="tx1"/>
                </a:solidFill>
                <a:latin typeface="Times New Roman" panose="02020603050405020304" pitchFamily="18" charset="0"/>
                <a:cs typeface="Arial" panose="020B0604020202020204" pitchFamily="34" charset="0"/>
              </a:defRPr>
            </a:lvl1pPr>
            <a:lvl2pPr marL="742950" indent="-285750" defTabSz="930275" eaLnBrk="0" hangingPunct="0">
              <a:defRPr sz="2400">
                <a:solidFill>
                  <a:schemeClr val="tx1"/>
                </a:solidFill>
                <a:latin typeface="Times New Roman" panose="02020603050405020304" pitchFamily="18" charset="0"/>
                <a:cs typeface="Arial" panose="020B0604020202020204" pitchFamily="34" charset="0"/>
              </a:defRPr>
            </a:lvl2pPr>
            <a:lvl3pPr marL="1143000" indent="-228600" defTabSz="930275" eaLnBrk="0" hangingPunct="0">
              <a:defRPr sz="2400">
                <a:solidFill>
                  <a:schemeClr val="tx1"/>
                </a:solidFill>
                <a:latin typeface="Times New Roman" panose="02020603050405020304" pitchFamily="18" charset="0"/>
                <a:cs typeface="Arial" panose="020B0604020202020204" pitchFamily="34" charset="0"/>
              </a:defRPr>
            </a:lvl3pPr>
            <a:lvl4pPr marL="1600200" indent="-228600" defTabSz="930275" eaLnBrk="0" hangingPunct="0">
              <a:defRPr sz="2400">
                <a:solidFill>
                  <a:schemeClr val="tx1"/>
                </a:solidFill>
                <a:latin typeface="Times New Roman" panose="02020603050405020304" pitchFamily="18" charset="0"/>
                <a:cs typeface="Arial" panose="020B0604020202020204" pitchFamily="34" charset="0"/>
              </a:defRPr>
            </a:lvl4pPr>
            <a:lvl5pPr marL="2057400" indent="-228600" defTabSz="930275"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defTabSz="930275"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fld id="{75396274-34C9-4147-B6E4-66DD41FCEE6F}" type="slidenum">
              <a:rPr lang="he-IL" altLang="en-US" sz="1200">
                <a:cs typeface="Times New Roman" panose="02020603050405020304" pitchFamily="18" charset="0"/>
              </a:rPr>
              <a:pPr/>
              <a:t>103</a:t>
            </a:fld>
            <a:endParaRPr lang="en-US" altLang="en-US" sz="1200">
              <a:cs typeface="Times New Roman" panose="02020603050405020304"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he-IL" altLang="en-US" smtClean="0"/>
          </a:p>
        </p:txBody>
      </p:sp>
    </p:spTree>
    <p:extLst>
      <p:ext uri="{BB962C8B-B14F-4D97-AF65-F5344CB8AC3E}">
        <p14:creationId xmlns:p14="http://schemas.microsoft.com/office/powerpoint/2010/main" val="1914322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71B464-ED1A-4344-9B96-EE5035E358D4}"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8EF31-BB16-4428-B74E-C5D48B4E1A4C}" type="slidenum">
              <a:rPr lang="en-US" smtClean="0"/>
              <a:t>‹#›</a:t>
            </a:fld>
            <a:endParaRPr lang="en-US"/>
          </a:p>
        </p:txBody>
      </p:sp>
      <p:pic>
        <p:nvPicPr>
          <p:cNvPr id="12" name="Imagen 10"/>
          <p:cNvPicPr/>
          <p:nvPr userDrawn="1"/>
        </p:nvPicPr>
        <p:blipFill rotWithShape="1">
          <a:blip r:embed="rId2">
            <a:extLst>
              <a:ext uri="{28A0092B-C50C-407E-A947-70E740481C1C}">
                <a14:useLocalDpi xmlns:a14="http://schemas.microsoft.com/office/drawing/2010/main" val="0"/>
              </a:ext>
            </a:extLst>
          </a:blip>
          <a:srcRect l="70000" t="64219" r="12667" b="7342"/>
          <a:stretch/>
        </p:blipFill>
        <p:spPr>
          <a:xfrm>
            <a:off x="260136" y="160867"/>
            <a:ext cx="1297729" cy="1049866"/>
          </a:xfrm>
          <a:prstGeom prst="rect">
            <a:avLst/>
          </a:prstGeom>
        </p:spPr>
      </p:pic>
    </p:spTree>
    <p:extLst>
      <p:ext uri="{BB962C8B-B14F-4D97-AF65-F5344CB8AC3E}">
        <p14:creationId xmlns:p14="http://schemas.microsoft.com/office/powerpoint/2010/main" val="3478059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83266" y="365125"/>
            <a:ext cx="9770533" cy="1325563"/>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71B464-ED1A-4344-9B96-EE5035E358D4}"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8EF31-BB16-4428-B74E-C5D48B4E1A4C}" type="slidenum">
              <a:rPr lang="en-US" smtClean="0"/>
              <a:t>‹#›</a:t>
            </a:fld>
            <a:endParaRPr lang="en-US"/>
          </a:p>
        </p:txBody>
      </p:sp>
    </p:spTree>
    <p:extLst>
      <p:ext uri="{BB962C8B-B14F-4D97-AF65-F5344CB8AC3E}">
        <p14:creationId xmlns:p14="http://schemas.microsoft.com/office/powerpoint/2010/main" val="3275815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0" y="365125"/>
            <a:ext cx="70485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71B464-ED1A-4344-9B96-EE5035E358D4}"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8EF31-BB16-4428-B74E-C5D48B4E1A4C}" type="slidenum">
              <a:rPr lang="en-US" smtClean="0"/>
              <a:t>‹#›</a:t>
            </a:fld>
            <a:endParaRPr lang="en-US"/>
          </a:p>
        </p:txBody>
      </p:sp>
    </p:spTree>
    <p:extLst>
      <p:ext uri="{BB962C8B-B14F-4D97-AF65-F5344CB8AC3E}">
        <p14:creationId xmlns:p14="http://schemas.microsoft.com/office/powerpoint/2010/main" val="459665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0" y="762000"/>
            <a:ext cx="11176000" cy="609600"/>
          </a:xfrm>
        </p:spPr>
        <p:txBody>
          <a:bodyPr/>
          <a:lstStyle/>
          <a:p>
            <a:r>
              <a:rPr lang="en-US" smtClean="0"/>
              <a:t>Click to edit Master title style</a:t>
            </a:r>
            <a:endParaRPr lang="he-IL"/>
          </a:p>
        </p:txBody>
      </p:sp>
      <p:sp>
        <p:nvSpPr>
          <p:cNvPr id="3" name="Text Placeholder 2"/>
          <p:cNvSpPr>
            <a:spLocks noGrp="1"/>
          </p:cNvSpPr>
          <p:nvPr>
            <p:ph type="body" sz="half" idx="1"/>
          </p:nvPr>
        </p:nvSpPr>
        <p:spPr>
          <a:xfrm>
            <a:off x="1016000" y="16002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6705600" y="1600200"/>
            <a:ext cx="5486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Rectangle 6"/>
          <p:cNvSpPr>
            <a:spLocks noGrp="1" noChangeArrowheads="1"/>
          </p:cNvSpPr>
          <p:nvPr>
            <p:ph type="ftr" sz="quarter" idx="10"/>
          </p:nvPr>
        </p:nvSpPr>
        <p:spPr>
          <a:ln/>
        </p:spPr>
        <p:txBody>
          <a:bodyPr/>
          <a:lstStyle>
            <a:lvl1pPr>
              <a:defRPr/>
            </a:lvl1pPr>
          </a:lstStyle>
          <a:p>
            <a:pPr>
              <a:defRPr/>
            </a:pPr>
            <a:endParaRPr lang="en-US" altLang="en-US" dirty="0"/>
          </a:p>
        </p:txBody>
      </p:sp>
    </p:spTree>
    <p:extLst>
      <p:ext uri="{BB962C8B-B14F-4D97-AF65-F5344CB8AC3E}">
        <p14:creationId xmlns:p14="http://schemas.microsoft.com/office/powerpoint/2010/main" val="976333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03200" y="1600200"/>
            <a:ext cx="117856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657600" y="6324600"/>
            <a:ext cx="5080000" cy="457200"/>
          </a:xfrm>
          <a:prstGeom prst="rect">
            <a:avLst/>
          </a:prstGeom>
        </p:spPr>
        <p:txBody>
          <a:bodyPr/>
          <a:lstStyle/>
          <a:p>
            <a:r>
              <a:rPr lang="en-US" smtClean="0"/>
              <a:t>Discovering Computers 2014: Chapter 9</a:t>
            </a:r>
            <a:endParaRPr lang="en-US" dirty="0"/>
          </a:p>
        </p:txBody>
      </p:sp>
      <p:sp>
        <p:nvSpPr>
          <p:cNvPr id="6" name="Slide Number Placeholder 5"/>
          <p:cNvSpPr>
            <a:spLocks noGrp="1"/>
          </p:cNvSpPr>
          <p:nvPr>
            <p:ph type="sldNum" sz="quarter" idx="12"/>
          </p:nvPr>
        </p:nvSpPr>
        <p:spPr>
          <a:xfrm>
            <a:off x="11379200" y="6248400"/>
            <a:ext cx="812800" cy="609600"/>
          </a:xfrm>
          <a:prstGeom prst="rect">
            <a:avLst/>
          </a:prstGeom>
        </p:spPr>
        <p:txBody>
          <a:bodyPr/>
          <a:lstStyle/>
          <a:p>
            <a:fld id="{E1920792-1FFE-4123-96E7-9B6DC9FF0B06}" type="slidenum">
              <a:rPr lang="en-US" smtClean="0"/>
              <a:pPr/>
              <a:t>‹#›</a:t>
            </a:fld>
            <a:endParaRPr lang="en-US"/>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smtClean="0"/>
              <a:t>Page </a:t>
            </a:r>
            <a:endParaRPr lang="en-US" dirty="0"/>
          </a:p>
        </p:txBody>
      </p:sp>
    </p:spTree>
    <p:extLst>
      <p:ext uri="{BB962C8B-B14F-4D97-AF65-F5344CB8AC3E}">
        <p14:creationId xmlns:p14="http://schemas.microsoft.com/office/powerpoint/2010/main" val="76727161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03200" y="1600200"/>
            <a:ext cx="11785600"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657600" y="6324600"/>
            <a:ext cx="5080000" cy="457200"/>
          </a:xfrm>
          <a:prstGeom prst="rect">
            <a:avLst/>
          </a:prstGeom>
        </p:spPr>
        <p:txBody>
          <a:bodyPr/>
          <a:lstStyle/>
          <a:p>
            <a:r>
              <a:rPr lang="en-US" smtClean="0"/>
              <a:t>Discovering Computers 2014: Chapter 9</a:t>
            </a:r>
            <a:endParaRPr lang="en-US" dirty="0"/>
          </a:p>
        </p:txBody>
      </p:sp>
      <p:sp>
        <p:nvSpPr>
          <p:cNvPr id="6" name="Slide Number Placeholder 5"/>
          <p:cNvSpPr>
            <a:spLocks noGrp="1"/>
          </p:cNvSpPr>
          <p:nvPr>
            <p:ph type="sldNum" sz="quarter" idx="12"/>
          </p:nvPr>
        </p:nvSpPr>
        <p:spPr>
          <a:xfrm>
            <a:off x="11379200" y="6248400"/>
            <a:ext cx="812800" cy="609600"/>
          </a:xfrm>
          <a:prstGeom prst="rect">
            <a:avLst/>
          </a:prstGeom>
        </p:spPr>
        <p:txBody>
          <a:bodyPr/>
          <a:lstStyle/>
          <a:p>
            <a:fld id="{E1920792-1FFE-4123-96E7-9B6DC9FF0B06}" type="slidenum">
              <a:rPr lang="en-US" smtClean="0"/>
              <a:pPr/>
              <a:t>‹#›</a:t>
            </a:fld>
            <a:endParaRPr lang="en-US"/>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smtClean="0"/>
              <a:t>Page </a:t>
            </a:r>
            <a:endParaRPr lang="en-US" dirty="0"/>
          </a:p>
        </p:txBody>
      </p:sp>
    </p:spTree>
    <p:extLst>
      <p:ext uri="{BB962C8B-B14F-4D97-AF65-F5344CB8AC3E}">
        <p14:creationId xmlns:p14="http://schemas.microsoft.com/office/powerpoint/2010/main" val="182840386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07066" y="365125"/>
            <a:ext cx="9846733" cy="1325563"/>
          </a:xfrm>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71B464-ED1A-4344-9B96-EE5035E358D4}"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8EF31-BB16-4428-B74E-C5D48B4E1A4C}" type="slidenum">
              <a:rPr lang="en-US" smtClean="0"/>
              <a:t>‹#›</a:t>
            </a:fld>
            <a:endParaRPr lang="en-US"/>
          </a:p>
        </p:txBody>
      </p:sp>
    </p:spTree>
    <p:extLst>
      <p:ext uri="{BB962C8B-B14F-4D97-AF65-F5344CB8AC3E}">
        <p14:creationId xmlns:p14="http://schemas.microsoft.com/office/powerpoint/2010/main" val="4051911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71B464-ED1A-4344-9B96-EE5035E358D4}" type="datetimeFigureOut">
              <a:rPr lang="en-US" smtClean="0"/>
              <a:t>2/13/2020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8EF31-BB16-4428-B74E-C5D48B4E1A4C}" type="slidenum">
              <a:rPr lang="en-US" smtClean="0"/>
              <a:t>‹#›</a:t>
            </a:fld>
            <a:endParaRPr lang="en-US"/>
          </a:p>
        </p:txBody>
      </p:sp>
    </p:spTree>
    <p:extLst>
      <p:ext uri="{BB962C8B-B14F-4D97-AF65-F5344CB8AC3E}">
        <p14:creationId xmlns:p14="http://schemas.microsoft.com/office/powerpoint/2010/main" val="2956332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73200" y="365125"/>
            <a:ext cx="9880600" cy="132556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71B464-ED1A-4344-9B96-EE5035E358D4}"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8EF31-BB16-4428-B74E-C5D48B4E1A4C}" type="slidenum">
              <a:rPr lang="en-US" smtClean="0"/>
              <a:t>‹#›</a:t>
            </a:fld>
            <a:endParaRPr lang="en-US"/>
          </a:p>
        </p:txBody>
      </p:sp>
    </p:spTree>
    <p:extLst>
      <p:ext uri="{BB962C8B-B14F-4D97-AF65-F5344CB8AC3E}">
        <p14:creationId xmlns:p14="http://schemas.microsoft.com/office/powerpoint/2010/main" val="283383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1732" y="365125"/>
            <a:ext cx="9763655"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71B464-ED1A-4344-9B96-EE5035E358D4}" type="datetimeFigureOut">
              <a:rPr lang="en-US" smtClean="0"/>
              <a:t>2/13/2020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8EF31-BB16-4428-B74E-C5D48B4E1A4C}" type="slidenum">
              <a:rPr lang="en-US" smtClean="0"/>
              <a:t>‹#›</a:t>
            </a:fld>
            <a:endParaRPr lang="en-US"/>
          </a:p>
        </p:txBody>
      </p:sp>
    </p:spTree>
    <p:extLst>
      <p:ext uri="{BB962C8B-B14F-4D97-AF65-F5344CB8AC3E}">
        <p14:creationId xmlns:p14="http://schemas.microsoft.com/office/powerpoint/2010/main" val="3135625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94932" y="365125"/>
            <a:ext cx="9558867" cy="1325563"/>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71B464-ED1A-4344-9B96-EE5035E358D4}" type="datetimeFigureOut">
              <a:rPr lang="en-US" smtClean="0"/>
              <a:t>2/13/2020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8EF31-BB16-4428-B74E-C5D48B4E1A4C}" type="slidenum">
              <a:rPr lang="en-US" smtClean="0"/>
              <a:t>‹#›</a:t>
            </a:fld>
            <a:endParaRPr lang="en-US"/>
          </a:p>
        </p:txBody>
      </p:sp>
    </p:spTree>
    <p:extLst>
      <p:ext uri="{BB962C8B-B14F-4D97-AF65-F5344CB8AC3E}">
        <p14:creationId xmlns:p14="http://schemas.microsoft.com/office/powerpoint/2010/main" val="3892189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71B464-ED1A-4344-9B96-EE5035E358D4}" type="datetimeFigureOut">
              <a:rPr lang="en-US" smtClean="0"/>
              <a:t>2/13/2020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8EF31-BB16-4428-B74E-C5D48B4E1A4C}" type="slidenum">
              <a:rPr lang="en-US" smtClean="0"/>
              <a:t>‹#›</a:t>
            </a:fld>
            <a:endParaRPr lang="en-US"/>
          </a:p>
        </p:txBody>
      </p:sp>
    </p:spTree>
    <p:extLst>
      <p:ext uri="{BB962C8B-B14F-4D97-AF65-F5344CB8AC3E}">
        <p14:creationId xmlns:p14="http://schemas.microsoft.com/office/powerpoint/2010/main" val="339666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71B464-ED1A-4344-9B96-EE5035E358D4}"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8EF31-BB16-4428-B74E-C5D48B4E1A4C}" type="slidenum">
              <a:rPr lang="en-US" smtClean="0"/>
              <a:t>‹#›</a:t>
            </a:fld>
            <a:endParaRPr lang="en-US"/>
          </a:p>
        </p:txBody>
      </p:sp>
    </p:spTree>
    <p:extLst>
      <p:ext uri="{BB962C8B-B14F-4D97-AF65-F5344CB8AC3E}">
        <p14:creationId xmlns:p14="http://schemas.microsoft.com/office/powerpoint/2010/main" val="2088684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71B464-ED1A-4344-9B96-EE5035E358D4}" type="datetimeFigureOut">
              <a:rPr lang="en-US" smtClean="0"/>
              <a:t>2/13/2020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8EF31-BB16-4428-B74E-C5D48B4E1A4C}" type="slidenum">
              <a:rPr lang="en-US" smtClean="0"/>
              <a:t>‹#›</a:t>
            </a:fld>
            <a:endParaRPr lang="en-US"/>
          </a:p>
        </p:txBody>
      </p:sp>
    </p:spTree>
    <p:extLst>
      <p:ext uri="{BB962C8B-B14F-4D97-AF65-F5344CB8AC3E}">
        <p14:creationId xmlns:p14="http://schemas.microsoft.com/office/powerpoint/2010/main" val="1218462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71B464-ED1A-4344-9B96-EE5035E358D4}" type="datetimeFigureOut">
              <a:rPr lang="en-US" smtClean="0"/>
              <a:t>2/13/2020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8EF31-BB16-4428-B74E-C5D48B4E1A4C}" type="slidenum">
              <a:rPr lang="en-US" smtClean="0"/>
              <a:t>‹#›</a:t>
            </a:fld>
            <a:endParaRPr lang="en-US"/>
          </a:p>
        </p:txBody>
      </p:sp>
      <p:pic>
        <p:nvPicPr>
          <p:cNvPr id="7" name="Imagen 10"/>
          <p:cNvPicPr/>
          <p:nvPr userDrawn="1"/>
        </p:nvPicPr>
        <p:blipFill rotWithShape="1">
          <a:blip r:embed="rId16">
            <a:extLst>
              <a:ext uri="{28A0092B-C50C-407E-A947-70E740481C1C}">
                <a14:useLocalDpi xmlns:a14="http://schemas.microsoft.com/office/drawing/2010/main" val="0"/>
              </a:ext>
            </a:extLst>
          </a:blip>
          <a:srcRect l="70000" t="64219" r="12667" b="7342"/>
          <a:stretch/>
        </p:blipFill>
        <p:spPr>
          <a:xfrm>
            <a:off x="260136" y="160867"/>
            <a:ext cx="1297729" cy="1049866"/>
          </a:xfrm>
          <a:prstGeom prst="rect">
            <a:avLst/>
          </a:prstGeom>
        </p:spPr>
      </p:pic>
    </p:spTree>
    <p:extLst>
      <p:ext uri="{BB962C8B-B14F-4D97-AF65-F5344CB8AC3E}">
        <p14:creationId xmlns:p14="http://schemas.microsoft.com/office/powerpoint/2010/main" val="487725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4.png"/><Relationship Id="rId4" Type="http://schemas.openxmlformats.org/officeDocument/2006/relationships/oleObject" Target="???"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2.jpe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9.png"/><Relationship Id="rId4" Type="http://schemas.openxmlformats.org/officeDocument/2006/relationships/oleObject" Target="../embeddings/oleObject1.bin"/></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44.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98077"/>
            <a:ext cx="9144000" cy="2387600"/>
          </a:xfrm>
        </p:spPr>
        <p:txBody>
          <a:bodyPr/>
          <a:lstStyle/>
          <a:p>
            <a:r>
              <a:rPr lang="en-US" b="1" cap="all" dirty="0"/>
              <a:t>OPERATING SYSTEMS &amp; PARALLEL COMPUTING</a:t>
            </a:r>
            <a:endParaRPr lang="en-US" dirty="0"/>
          </a:p>
        </p:txBody>
      </p:sp>
      <p:sp>
        <p:nvSpPr>
          <p:cNvPr id="3" name="Subtitle 2"/>
          <p:cNvSpPr>
            <a:spLocks noGrp="1"/>
          </p:cNvSpPr>
          <p:nvPr>
            <p:ph type="subTitle" idx="1"/>
          </p:nvPr>
        </p:nvSpPr>
        <p:spPr>
          <a:xfrm>
            <a:off x="1524000" y="4490559"/>
            <a:ext cx="9144000" cy="1655762"/>
          </a:xfrm>
        </p:spPr>
        <p:txBody>
          <a:bodyPr/>
          <a:lstStyle/>
          <a:p>
            <a:r>
              <a:rPr lang="es-ES" sz="4000" dirty="0" smtClean="0"/>
              <a:t>Disk Management</a:t>
            </a:r>
            <a:endParaRPr lang="en-US" sz="4000" dirty="0"/>
          </a:p>
          <a:p>
            <a:endParaRPr lang="en-US" dirty="0"/>
          </a:p>
        </p:txBody>
      </p:sp>
    </p:spTree>
    <p:extLst>
      <p:ext uri="{BB962C8B-B14F-4D97-AF65-F5344CB8AC3E}">
        <p14:creationId xmlns:p14="http://schemas.microsoft.com/office/powerpoint/2010/main" val="878958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9219" name="Rectangle 5"/>
          <p:cNvSpPr>
            <a:spLocks noGrp="1" noChangeArrowheads="1"/>
          </p:cNvSpPr>
          <p:nvPr>
            <p:ph type="title"/>
          </p:nvPr>
        </p:nvSpPr>
        <p:spPr>
          <a:xfrm>
            <a:off x="2286000" y="690563"/>
            <a:ext cx="8382000" cy="609600"/>
          </a:xfrm>
        </p:spPr>
        <p:txBody>
          <a:bodyPr/>
          <a:lstStyle/>
          <a:p>
            <a:pPr eaLnBrk="1" hangingPunct="1"/>
            <a:r>
              <a:rPr lang="en-US" altLang="en-US" sz="3600"/>
              <a:t>File Type Extensions (1)</a:t>
            </a:r>
          </a:p>
        </p:txBody>
      </p:sp>
      <p:pic>
        <p:nvPicPr>
          <p:cNvPr id="9220" name="Picture 4" descr="04-0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28864" y="1676400"/>
            <a:ext cx="8339137" cy="5181600"/>
          </a:xfrm>
        </p:spPr>
      </p:pic>
    </p:spTree>
    <p:extLst>
      <p:ext uri="{BB962C8B-B14F-4D97-AF65-F5344CB8AC3E}">
        <p14:creationId xmlns:p14="http://schemas.microsoft.com/office/powerpoint/2010/main" val="36529450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0483" name="Rectangle 2"/>
          <p:cNvSpPr>
            <a:spLocks noGrp="1" noChangeArrowheads="1"/>
          </p:cNvSpPr>
          <p:nvPr>
            <p:ph type="title"/>
          </p:nvPr>
        </p:nvSpPr>
        <p:spPr>
          <a:xfrm>
            <a:off x="2286000" y="719138"/>
            <a:ext cx="8382000" cy="609600"/>
          </a:xfrm>
        </p:spPr>
        <p:txBody>
          <a:bodyPr/>
          <a:lstStyle/>
          <a:p>
            <a:pPr eaLnBrk="1" hangingPunct="1"/>
            <a:r>
              <a:rPr lang="en-US" altLang="en-US" sz="3600"/>
              <a:t>Look</a:t>
            </a:r>
          </a:p>
        </p:txBody>
      </p:sp>
      <p:sp>
        <p:nvSpPr>
          <p:cNvPr id="20484" name="Rectangle 3"/>
          <p:cNvSpPr>
            <a:spLocks noGrp="1" noChangeArrowheads="1"/>
          </p:cNvSpPr>
          <p:nvPr>
            <p:ph type="body" idx="1"/>
          </p:nvPr>
        </p:nvSpPr>
        <p:spPr/>
        <p:txBody>
          <a:bodyPr/>
          <a:lstStyle/>
          <a:p>
            <a:pPr eaLnBrk="1" hangingPunct="1"/>
            <a:r>
              <a:rPr lang="en-US" altLang="en-US" smtClean="0"/>
              <a:t>The disk arm starts at the first I/O request on the disk, and moves toward the last I/O request on the other end, servicing requests until it gets to the other extreme I/O request on the disk, where the head movement is reversed and servicing continues.</a:t>
            </a:r>
          </a:p>
          <a:p>
            <a:pPr eaLnBrk="1" hangingPunct="1"/>
            <a:r>
              <a:rPr lang="en-US" altLang="en-US" smtClean="0"/>
              <a:t>It moves in both directions until both last I/O requests; more inclined to serve the middle cylinder requests.</a:t>
            </a:r>
          </a:p>
          <a:p>
            <a:pPr eaLnBrk="1" hangingPunct="1">
              <a:buFontTx/>
              <a:buNone/>
            </a:pPr>
            <a:endParaRPr lang="en-US" altLang="en-US" smtClean="0"/>
          </a:p>
        </p:txBody>
      </p:sp>
    </p:spTree>
    <p:extLst>
      <p:ext uri="{BB962C8B-B14F-4D97-AF65-F5344CB8AC3E}">
        <p14:creationId xmlns:p14="http://schemas.microsoft.com/office/powerpoint/2010/main" val="27512201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1507" name="Rectangle 2"/>
          <p:cNvSpPr>
            <a:spLocks noGrp="1" noChangeArrowheads="1"/>
          </p:cNvSpPr>
          <p:nvPr>
            <p:ph type="title"/>
          </p:nvPr>
        </p:nvSpPr>
        <p:spPr>
          <a:xfrm>
            <a:off x="2286000" y="690563"/>
            <a:ext cx="8382000" cy="609600"/>
          </a:xfrm>
        </p:spPr>
        <p:txBody>
          <a:bodyPr/>
          <a:lstStyle/>
          <a:p>
            <a:pPr eaLnBrk="1" hangingPunct="1"/>
            <a:r>
              <a:rPr lang="en-US" altLang="en-US" sz="3600"/>
              <a:t>C-Scan Example</a:t>
            </a:r>
          </a:p>
        </p:txBody>
      </p:sp>
      <p:pic>
        <p:nvPicPr>
          <p:cNvPr id="2150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706" t="3731" r="925" b="3731"/>
          <a:stretch>
            <a:fillRect/>
          </a:stretch>
        </p:blipFill>
        <p:spPr>
          <a:xfrm>
            <a:off x="2981325" y="1820863"/>
            <a:ext cx="6908800" cy="4557712"/>
          </a:xfrm>
        </p:spPr>
      </p:pic>
    </p:spTree>
    <p:extLst>
      <p:ext uri="{BB962C8B-B14F-4D97-AF65-F5344CB8AC3E}">
        <p14:creationId xmlns:p14="http://schemas.microsoft.com/office/powerpoint/2010/main" val="27033958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2531" name="Rectangle 2"/>
          <p:cNvSpPr>
            <a:spLocks noGrp="1" noChangeArrowheads="1"/>
          </p:cNvSpPr>
          <p:nvPr>
            <p:ph type="title"/>
          </p:nvPr>
        </p:nvSpPr>
        <p:spPr>
          <a:xfrm>
            <a:off x="2286000" y="733425"/>
            <a:ext cx="8382000" cy="609600"/>
          </a:xfrm>
        </p:spPr>
        <p:txBody>
          <a:bodyPr/>
          <a:lstStyle/>
          <a:p>
            <a:pPr eaLnBrk="1" hangingPunct="1"/>
            <a:r>
              <a:rPr lang="en-US" altLang="en-US" sz="3600"/>
              <a:t>C-Scan</a:t>
            </a:r>
          </a:p>
        </p:txBody>
      </p:sp>
      <p:sp>
        <p:nvSpPr>
          <p:cNvPr id="22532" name="Rectangle 3"/>
          <p:cNvSpPr>
            <a:spLocks noGrp="1" noChangeArrowheads="1"/>
          </p:cNvSpPr>
          <p:nvPr>
            <p:ph type="body" idx="1"/>
          </p:nvPr>
        </p:nvSpPr>
        <p:spPr/>
        <p:txBody>
          <a:bodyPr/>
          <a:lstStyle/>
          <a:p>
            <a:pPr eaLnBrk="1" hangingPunct="1"/>
            <a:r>
              <a:rPr lang="en-US" altLang="en-US" smtClean="0"/>
              <a:t>The head moves from one end of the disk to the other, servicing requests as it goes. When it reaches the other end, however, it immediately returns to the beginning of the disk, without servicing any requests on the return trip.</a:t>
            </a:r>
          </a:p>
          <a:p>
            <a:pPr eaLnBrk="1" hangingPunct="1"/>
            <a:r>
              <a:rPr lang="en-US" altLang="en-US" smtClean="0"/>
              <a:t>Treats the cylinders as a circular list that wraps around from the last cylinder to the first one.</a:t>
            </a:r>
          </a:p>
          <a:p>
            <a:pPr eaLnBrk="1" hangingPunct="1"/>
            <a:r>
              <a:rPr lang="en-US" altLang="en-US" smtClean="0"/>
              <a:t>Provides a more uniform wait time than SCAN; it treats all cylinders in the same manner. </a:t>
            </a:r>
          </a:p>
        </p:txBody>
      </p:sp>
    </p:spTree>
    <p:extLst>
      <p:ext uri="{BB962C8B-B14F-4D97-AF65-F5344CB8AC3E}">
        <p14:creationId xmlns:p14="http://schemas.microsoft.com/office/powerpoint/2010/main" val="20988732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3555" name="Rectangle 2"/>
          <p:cNvSpPr>
            <a:spLocks noGrp="1" noChangeArrowheads="1"/>
          </p:cNvSpPr>
          <p:nvPr>
            <p:ph type="title"/>
          </p:nvPr>
        </p:nvSpPr>
        <p:spPr>
          <a:xfrm>
            <a:off x="2286000" y="704850"/>
            <a:ext cx="8382000" cy="609600"/>
          </a:xfrm>
        </p:spPr>
        <p:txBody>
          <a:bodyPr/>
          <a:lstStyle/>
          <a:p>
            <a:pPr eaLnBrk="1" hangingPunct="1"/>
            <a:r>
              <a:rPr lang="en-US" altLang="en-US" sz="3600"/>
              <a:t>C-Look Example</a:t>
            </a:r>
          </a:p>
        </p:txBody>
      </p:sp>
      <p:pic>
        <p:nvPicPr>
          <p:cNvPr id="23556"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14" t="4144" r="1297" b="4504"/>
          <a:stretch>
            <a:fillRect/>
          </a:stretch>
        </p:blipFill>
        <p:spPr>
          <a:xfrm>
            <a:off x="2994025" y="1725614"/>
            <a:ext cx="6908800" cy="4683125"/>
          </a:xfrm>
        </p:spPr>
      </p:pic>
    </p:spTree>
    <p:extLst>
      <p:ext uri="{BB962C8B-B14F-4D97-AF65-F5344CB8AC3E}">
        <p14:creationId xmlns:p14="http://schemas.microsoft.com/office/powerpoint/2010/main" val="414078617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4579" name="Rectangle 2"/>
          <p:cNvSpPr>
            <a:spLocks noGrp="1" noChangeArrowheads="1"/>
          </p:cNvSpPr>
          <p:nvPr>
            <p:ph type="title"/>
          </p:nvPr>
        </p:nvSpPr>
        <p:spPr>
          <a:xfrm>
            <a:off x="2286000" y="719138"/>
            <a:ext cx="8382000" cy="609600"/>
          </a:xfrm>
        </p:spPr>
        <p:txBody>
          <a:bodyPr/>
          <a:lstStyle/>
          <a:p>
            <a:pPr eaLnBrk="1" hangingPunct="1"/>
            <a:r>
              <a:rPr lang="en-US" altLang="en-US" sz="3600"/>
              <a:t>C-Look</a:t>
            </a:r>
          </a:p>
        </p:txBody>
      </p:sp>
      <p:sp>
        <p:nvSpPr>
          <p:cNvPr id="24580" name="Rectangle 3"/>
          <p:cNvSpPr>
            <a:spLocks noGrp="1" noChangeArrowheads="1"/>
          </p:cNvSpPr>
          <p:nvPr>
            <p:ph type="body" idx="1"/>
          </p:nvPr>
        </p:nvSpPr>
        <p:spPr/>
        <p:txBody>
          <a:bodyPr/>
          <a:lstStyle/>
          <a:p>
            <a:pPr eaLnBrk="1" hangingPunct="1"/>
            <a:r>
              <a:rPr lang="en-US" altLang="en-US" smtClean="0"/>
              <a:t>Look version of C-Scan.</a:t>
            </a:r>
          </a:p>
          <a:p>
            <a:pPr eaLnBrk="1" hangingPunct="1"/>
            <a:r>
              <a:rPr lang="en-US" altLang="en-US" smtClean="0"/>
              <a:t>Arm only goes as far as the last request in each direction, then reverses direction immediately, without first going all the way to the end of the disk. </a:t>
            </a:r>
          </a:p>
          <a:p>
            <a:pPr eaLnBrk="1" hangingPunct="1"/>
            <a:r>
              <a:rPr lang="en-US" altLang="en-US" smtClean="0"/>
              <a:t>In general, Circular versions are more fair but pay with a larger total seek time. </a:t>
            </a:r>
          </a:p>
          <a:p>
            <a:pPr eaLnBrk="1" hangingPunct="1"/>
            <a:r>
              <a:rPr lang="en-US" altLang="en-US" smtClean="0"/>
              <a:t>Scan versions have a larger total seek time than the corresponding Look versions. </a:t>
            </a:r>
          </a:p>
        </p:txBody>
      </p:sp>
    </p:spTree>
    <p:extLst>
      <p:ext uri="{BB962C8B-B14F-4D97-AF65-F5344CB8AC3E}">
        <p14:creationId xmlns:p14="http://schemas.microsoft.com/office/powerpoint/2010/main" val="1443527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US" altLang="en-US" sz="3600"/>
              <a:t>Another Example</a:t>
            </a:r>
            <a:endParaRPr lang="he-IL" altLang="en-US" sz="3600"/>
          </a:p>
        </p:txBody>
      </p:sp>
      <p:sp>
        <p:nvSpPr>
          <p:cNvPr id="102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graphicFrame>
        <p:nvGraphicFramePr>
          <p:cNvPr id="1026" name="Object 2"/>
          <p:cNvGraphicFramePr>
            <a:graphicFrameLocks noChangeAspect="1"/>
          </p:cNvGraphicFramePr>
          <p:nvPr>
            <p:extLst>
              <p:ext uri="{D42A27DB-BD31-4B8C-83A1-F6EECF244321}">
                <p14:modId xmlns:p14="http://schemas.microsoft.com/office/powerpoint/2010/main" val="4270237731"/>
              </p:ext>
            </p:extLst>
          </p:nvPr>
        </p:nvGraphicFramePr>
        <p:xfrm>
          <a:off x="2320926" y="1501775"/>
          <a:ext cx="8347075" cy="5765800"/>
        </p:xfrm>
        <a:graphic>
          <a:graphicData uri="http://schemas.openxmlformats.org/presentationml/2006/ole">
            <mc:AlternateContent xmlns:mc="http://schemas.openxmlformats.org/markup-compatibility/2006">
              <mc:Choice xmlns:v="urn:schemas-microsoft-com:vml" Requires="v">
                <p:oleObj spid="_x0000_s2054" name="Document" r:id="rId4" imgW="5778287" imgH="4444836" progId="Word.Document.12">
                  <p:link updateAutomatic="1"/>
                </p:oleObj>
              </mc:Choice>
              <mc:Fallback>
                <p:oleObj name="Document" r:id="rId4" imgW="5778287" imgH="4444836" progId="Word.Document.12">
                  <p:link updateAutomatic="1"/>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0926" y="1501775"/>
                        <a:ext cx="8347075" cy="576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9" name="TextBox 6"/>
          <p:cNvSpPr txBox="1">
            <a:spLocks noChangeArrowheads="1"/>
          </p:cNvSpPr>
          <p:nvPr/>
        </p:nvSpPr>
        <p:spPr bwMode="auto">
          <a:xfrm>
            <a:off x="7324726" y="1665289"/>
            <a:ext cx="804863"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600" b="1"/>
              <a:t>LOOK</a:t>
            </a:r>
            <a:endParaRPr lang="he-IL" altLang="en-US" sz="1600" b="1"/>
          </a:p>
        </p:txBody>
      </p:sp>
      <p:sp>
        <p:nvSpPr>
          <p:cNvPr id="1030" name="TextBox 7"/>
          <p:cNvSpPr txBox="1">
            <a:spLocks noChangeArrowheads="1"/>
          </p:cNvSpPr>
          <p:nvPr/>
        </p:nvSpPr>
        <p:spPr bwMode="auto">
          <a:xfrm>
            <a:off x="9305925" y="1654175"/>
            <a:ext cx="1062038"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600" b="1"/>
              <a:t>C-LOOK</a:t>
            </a:r>
            <a:endParaRPr lang="he-IL" altLang="en-US" sz="1600" b="1"/>
          </a:p>
        </p:txBody>
      </p:sp>
    </p:spTree>
    <p:extLst>
      <p:ext uri="{BB962C8B-B14F-4D97-AF65-F5344CB8AC3E}">
        <p14:creationId xmlns:p14="http://schemas.microsoft.com/office/powerpoint/2010/main" val="134010540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3600"/>
              <a:t>Graphs for previous example</a:t>
            </a:r>
            <a:endParaRPr lang="he-IL" altLang="en-US" sz="3600"/>
          </a:p>
        </p:txBody>
      </p:sp>
      <p:sp>
        <p:nvSpPr>
          <p:cNvPr id="25603"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pic>
        <p:nvPicPr>
          <p:cNvPr id="256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988" y="1606550"/>
            <a:ext cx="8355012" cy="525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5605" name="TextBox 5"/>
          <p:cNvSpPr txBox="1">
            <a:spLocks noChangeArrowheads="1"/>
          </p:cNvSpPr>
          <p:nvPr/>
        </p:nvSpPr>
        <p:spPr bwMode="auto">
          <a:xfrm>
            <a:off x="6178551" y="5403851"/>
            <a:ext cx="612775" cy="231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900" b="1"/>
              <a:t>LOOK</a:t>
            </a:r>
            <a:endParaRPr lang="he-IL" altLang="en-US" sz="900" b="1"/>
          </a:p>
        </p:txBody>
      </p:sp>
      <p:sp>
        <p:nvSpPr>
          <p:cNvPr id="25606" name="TextBox 6"/>
          <p:cNvSpPr txBox="1">
            <a:spLocks noChangeArrowheads="1"/>
          </p:cNvSpPr>
          <p:nvPr/>
        </p:nvSpPr>
        <p:spPr bwMode="auto">
          <a:xfrm>
            <a:off x="6396039" y="6689725"/>
            <a:ext cx="668337" cy="230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900" b="1"/>
              <a:t>C-LOOK</a:t>
            </a:r>
            <a:endParaRPr lang="he-IL" altLang="en-US" sz="900" b="1"/>
          </a:p>
        </p:txBody>
      </p:sp>
    </p:spTree>
    <p:extLst>
      <p:ext uri="{BB962C8B-B14F-4D97-AF65-F5344CB8AC3E}">
        <p14:creationId xmlns:p14="http://schemas.microsoft.com/office/powerpoint/2010/main" val="56966198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6627" name="Rectangle 2"/>
          <p:cNvSpPr>
            <a:spLocks noGrp="1" noChangeArrowheads="1"/>
          </p:cNvSpPr>
          <p:nvPr>
            <p:ph type="title"/>
          </p:nvPr>
        </p:nvSpPr>
        <p:spPr>
          <a:xfrm>
            <a:off x="2286000" y="704850"/>
            <a:ext cx="8382000" cy="609600"/>
          </a:xfrm>
        </p:spPr>
        <p:txBody>
          <a:bodyPr vert="horz" lIns="92075" tIns="46038" rIns="92075" bIns="46038" rtlCol="0" anchor="ctr">
            <a:normAutofit/>
          </a:bodyPr>
          <a:lstStyle/>
          <a:p>
            <a:pPr eaLnBrk="1" hangingPunct="1"/>
            <a:r>
              <a:rPr lang="en-US" altLang="en-US" sz="3600"/>
              <a:t>Other Disk Scheduling Policies</a:t>
            </a:r>
          </a:p>
        </p:txBody>
      </p:sp>
      <p:sp>
        <p:nvSpPr>
          <p:cNvPr id="26628" name="Rectangle 3"/>
          <p:cNvSpPr>
            <a:spLocks noGrp="1" noChangeArrowheads="1"/>
          </p:cNvSpPr>
          <p:nvPr>
            <p:ph type="body" idx="1"/>
          </p:nvPr>
        </p:nvSpPr>
        <p:spPr/>
        <p:txBody>
          <a:bodyPr vert="horz" lIns="92075" tIns="46038" rIns="92075" bIns="46038" rtlCol="0">
            <a:normAutofit/>
          </a:bodyPr>
          <a:lstStyle/>
          <a:p>
            <a:pPr eaLnBrk="1" hangingPunct="1"/>
            <a:r>
              <a:rPr lang="en-US" altLang="en-US" smtClean="0"/>
              <a:t>Pickup</a:t>
            </a:r>
          </a:p>
          <a:p>
            <a:pPr lvl="1" eaLnBrk="1" hangingPunct="1"/>
            <a:r>
              <a:rPr lang="en-US" altLang="en-US" smtClean="0"/>
              <a:t>A combination of FCFS and Look.</a:t>
            </a:r>
          </a:p>
          <a:p>
            <a:pPr lvl="1" eaLnBrk="1" hangingPunct="1"/>
            <a:r>
              <a:rPr lang="en-US" altLang="en-US" smtClean="0"/>
              <a:t>Goes to next I/O request by FCFS but services all existing requests on the way to it. </a:t>
            </a:r>
          </a:p>
          <a:p>
            <a:pPr eaLnBrk="1" hangingPunct="1"/>
            <a:r>
              <a:rPr lang="en-US" altLang="en-US" smtClean="0"/>
              <a:t>Priority</a:t>
            </a:r>
          </a:p>
          <a:p>
            <a:pPr lvl="1" eaLnBrk="1" hangingPunct="1"/>
            <a:r>
              <a:rPr lang="en-US" altLang="en-US" smtClean="0"/>
              <a:t>Goal is not to optimize disk use but to meet other objectives.</a:t>
            </a:r>
          </a:p>
          <a:p>
            <a:pPr lvl="1" eaLnBrk="1" hangingPunct="1"/>
            <a:r>
              <a:rPr lang="en-US" altLang="en-US" smtClean="0"/>
              <a:t>Short batch jobs may have higher priority.</a:t>
            </a:r>
          </a:p>
          <a:p>
            <a:pPr lvl="1" eaLnBrk="1" hangingPunct="1"/>
            <a:r>
              <a:rPr lang="en-US" altLang="en-US" smtClean="0"/>
              <a:t>Provide good interactive response time.</a:t>
            </a:r>
          </a:p>
        </p:txBody>
      </p:sp>
    </p:spTree>
    <p:extLst>
      <p:ext uri="{BB962C8B-B14F-4D97-AF65-F5344CB8AC3E}">
        <p14:creationId xmlns:p14="http://schemas.microsoft.com/office/powerpoint/2010/main" val="402966037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7651" name="Rectangle 2"/>
          <p:cNvSpPr>
            <a:spLocks noGrp="1" noChangeArrowheads="1"/>
          </p:cNvSpPr>
          <p:nvPr>
            <p:ph type="title"/>
          </p:nvPr>
        </p:nvSpPr>
        <p:spPr>
          <a:xfrm>
            <a:off x="2286000" y="690563"/>
            <a:ext cx="8382000" cy="609600"/>
          </a:xfrm>
        </p:spPr>
        <p:txBody>
          <a:bodyPr vert="horz" lIns="92075" tIns="46038" rIns="92075" bIns="46038" rtlCol="0" anchor="ctr">
            <a:normAutofit/>
          </a:bodyPr>
          <a:lstStyle/>
          <a:p>
            <a:pPr eaLnBrk="1" hangingPunct="1"/>
            <a:r>
              <a:rPr lang="en-US" altLang="en-US" sz="3600"/>
              <a:t>Scan Algorithm Variations</a:t>
            </a:r>
          </a:p>
        </p:txBody>
      </p:sp>
      <p:sp>
        <p:nvSpPr>
          <p:cNvPr id="27652" name="Rectangle 3"/>
          <p:cNvSpPr>
            <a:spLocks noGrp="1" noChangeArrowheads="1"/>
          </p:cNvSpPr>
          <p:nvPr>
            <p:ph type="body" idx="1"/>
          </p:nvPr>
        </p:nvSpPr>
        <p:spPr/>
        <p:txBody>
          <a:bodyPr vert="horz" lIns="92075" tIns="46038" rIns="92075" bIns="46038" rtlCol="0">
            <a:normAutofit/>
          </a:bodyPr>
          <a:lstStyle/>
          <a:p>
            <a:pPr eaLnBrk="1" hangingPunct="1">
              <a:lnSpc>
                <a:spcPct val="80000"/>
              </a:lnSpc>
            </a:pPr>
            <a:r>
              <a:rPr lang="en-US" altLang="en-US" sz="3600"/>
              <a:t>FScan</a:t>
            </a:r>
          </a:p>
          <a:p>
            <a:pPr lvl="1" eaLnBrk="1" hangingPunct="1">
              <a:lnSpc>
                <a:spcPct val="80000"/>
              </a:lnSpc>
            </a:pPr>
            <a:r>
              <a:rPr lang="en-US" altLang="en-US" sz="3200"/>
              <a:t>Use two queues.</a:t>
            </a:r>
          </a:p>
          <a:p>
            <a:pPr lvl="1" eaLnBrk="1" hangingPunct="1">
              <a:lnSpc>
                <a:spcPct val="80000"/>
              </a:lnSpc>
            </a:pPr>
            <a:r>
              <a:rPr lang="en-US" altLang="en-US" sz="3200"/>
              <a:t>One queue is empty to receive new requests.</a:t>
            </a:r>
          </a:p>
          <a:p>
            <a:pPr eaLnBrk="1" hangingPunct="1">
              <a:lnSpc>
                <a:spcPct val="80000"/>
              </a:lnSpc>
            </a:pPr>
            <a:r>
              <a:rPr lang="en-US" altLang="en-US" sz="3600"/>
              <a:t>N-step-Scan</a:t>
            </a:r>
          </a:p>
          <a:p>
            <a:pPr lvl="1" eaLnBrk="1" hangingPunct="1">
              <a:lnSpc>
                <a:spcPct val="80000"/>
              </a:lnSpc>
            </a:pPr>
            <a:r>
              <a:rPr lang="en-US" altLang="en-US" sz="3200"/>
              <a:t>Segments the disk request queue into subqueues of length N.</a:t>
            </a:r>
          </a:p>
          <a:p>
            <a:pPr lvl="1" eaLnBrk="1" hangingPunct="1">
              <a:lnSpc>
                <a:spcPct val="80000"/>
              </a:lnSpc>
            </a:pPr>
            <a:r>
              <a:rPr lang="en-US" altLang="en-US" sz="3200"/>
              <a:t>Subqueues are processed one at a time, using Scan.</a:t>
            </a:r>
          </a:p>
          <a:p>
            <a:pPr lvl="1" eaLnBrk="1" hangingPunct="1">
              <a:lnSpc>
                <a:spcPct val="80000"/>
              </a:lnSpc>
            </a:pPr>
            <a:r>
              <a:rPr lang="en-US" altLang="en-US" sz="3200"/>
              <a:t>New requests added to other queue when a certain queue is processed.</a:t>
            </a:r>
          </a:p>
        </p:txBody>
      </p:sp>
    </p:spTree>
    <p:extLst>
      <p:ext uri="{BB962C8B-B14F-4D97-AF65-F5344CB8AC3E}">
        <p14:creationId xmlns:p14="http://schemas.microsoft.com/office/powerpoint/2010/main" val="17881343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8675" name="Rectangle 2"/>
          <p:cNvSpPr>
            <a:spLocks noGrp="1" noChangeArrowheads="1"/>
          </p:cNvSpPr>
          <p:nvPr>
            <p:ph type="title"/>
          </p:nvPr>
        </p:nvSpPr>
        <p:spPr>
          <a:xfrm>
            <a:off x="2286000" y="690563"/>
            <a:ext cx="8382000" cy="609600"/>
          </a:xfrm>
        </p:spPr>
        <p:txBody>
          <a:bodyPr/>
          <a:lstStyle/>
          <a:p>
            <a:pPr eaLnBrk="1" hangingPunct="1"/>
            <a:r>
              <a:rPr lang="en-US" altLang="en-US" sz="3600"/>
              <a:t>Selecting a Disk-Scheduling Algorithm (1)</a:t>
            </a:r>
          </a:p>
        </p:txBody>
      </p:sp>
      <p:sp>
        <p:nvSpPr>
          <p:cNvPr id="28676" name="Rectangle 3"/>
          <p:cNvSpPr>
            <a:spLocks noGrp="1" noChangeArrowheads="1"/>
          </p:cNvSpPr>
          <p:nvPr>
            <p:ph type="body" idx="1"/>
          </p:nvPr>
        </p:nvSpPr>
        <p:spPr/>
        <p:txBody>
          <a:bodyPr/>
          <a:lstStyle/>
          <a:p>
            <a:pPr eaLnBrk="1" hangingPunct="1"/>
            <a:r>
              <a:rPr lang="en-US" altLang="en-US" smtClean="0"/>
              <a:t>Performance depends on the number and types of requests.</a:t>
            </a:r>
          </a:p>
          <a:p>
            <a:pPr eaLnBrk="1" hangingPunct="1"/>
            <a:r>
              <a:rPr lang="en-US" altLang="en-US" smtClean="0"/>
              <a:t>Requests for disk service can be influenced by the file-allocation method.</a:t>
            </a:r>
          </a:p>
          <a:p>
            <a:pPr eaLnBrk="1" hangingPunct="1"/>
            <a:r>
              <a:rPr lang="en-US" altLang="en-US" smtClean="0"/>
              <a:t>The disk-scheduling algorithm should be written as a separate module of the operating system, allowing it to be replaced with a different algorithm if necessary.</a:t>
            </a:r>
          </a:p>
          <a:p>
            <a:pPr eaLnBrk="1" hangingPunct="1"/>
            <a:endParaRPr lang="en-US" altLang="en-US" smtClean="0"/>
          </a:p>
        </p:txBody>
      </p:sp>
    </p:spTree>
    <p:extLst>
      <p:ext uri="{BB962C8B-B14F-4D97-AF65-F5344CB8AC3E}">
        <p14:creationId xmlns:p14="http://schemas.microsoft.com/office/powerpoint/2010/main" val="1658408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0243" name="Rectangle 1026"/>
          <p:cNvSpPr>
            <a:spLocks noGrp="1" noChangeArrowheads="1"/>
          </p:cNvSpPr>
          <p:nvPr>
            <p:ph type="title"/>
          </p:nvPr>
        </p:nvSpPr>
        <p:spPr>
          <a:xfrm>
            <a:off x="2286000" y="676275"/>
            <a:ext cx="8382000" cy="609600"/>
          </a:xfrm>
        </p:spPr>
        <p:txBody>
          <a:bodyPr/>
          <a:lstStyle/>
          <a:p>
            <a:pPr eaLnBrk="1" hangingPunct="1"/>
            <a:r>
              <a:rPr lang="en-US" altLang="en-US" sz="3600"/>
              <a:t>File Type Extensions (2)</a:t>
            </a:r>
          </a:p>
        </p:txBody>
      </p:sp>
      <p:pic>
        <p:nvPicPr>
          <p:cNvPr id="10244" name="Picture 102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5715" t="1186" r="15715" b="1186"/>
          <a:stretch>
            <a:fillRect/>
          </a:stretch>
        </p:blipFill>
        <p:spPr>
          <a:xfrm>
            <a:off x="2317750" y="1676400"/>
            <a:ext cx="8350250" cy="5181600"/>
          </a:xfrm>
          <a:ln w="38100" cmpd="dbl">
            <a:solidFill>
              <a:schemeClr val="tx1"/>
            </a:solidFill>
            <a:miter lim="800000"/>
            <a:headEnd/>
            <a:tailEnd/>
          </a:ln>
        </p:spPr>
      </p:pic>
    </p:spTree>
    <p:extLst>
      <p:ext uri="{BB962C8B-B14F-4D97-AF65-F5344CB8AC3E}">
        <p14:creationId xmlns:p14="http://schemas.microsoft.com/office/powerpoint/2010/main" val="22217194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9699" name="Rectangle 2"/>
          <p:cNvSpPr>
            <a:spLocks noGrp="1" noChangeArrowheads="1"/>
          </p:cNvSpPr>
          <p:nvPr>
            <p:ph type="title"/>
          </p:nvPr>
        </p:nvSpPr>
        <p:spPr>
          <a:xfrm>
            <a:off x="2286000" y="676275"/>
            <a:ext cx="8382000" cy="609600"/>
          </a:xfrm>
        </p:spPr>
        <p:txBody>
          <a:bodyPr/>
          <a:lstStyle/>
          <a:p>
            <a:pPr eaLnBrk="1" hangingPunct="1"/>
            <a:r>
              <a:rPr lang="en-US" altLang="en-US" sz="3600"/>
              <a:t>Selecting a Disk-Scheduling Algorithm (2)</a:t>
            </a:r>
          </a:p>
        </p:txBody>
      </p:sp>
      <p:sp>
        <p:nvSpPr>
          <p:cNvPr id="28676" name="Rectangle 3"/>
          <p:cNvSpPr>
            <a:spLocks noGrp="1" noChangeArrowheads="1"/>
          </p:cNvSpPr>
          <p:nvPr>
            <p:ph type="body" idx="1"/>
          </p:nvPr>
        </p:nvSpPr>
        <p:spPr/>
        <p:txBody>
          <a:bodyPr/>
          <a:lstStyle/>
          <a:p>
            <a:pPr eaLnBrk="1" hangingPunct="1">
              <a:defRPr/>
            </a:pPr>
            <a:r>
              <a:rPr lang="en-US" dirty="0"/>
              <a:t>With low load on the disk, It’s FCFS anyway. </a:t>
            </a:r>
          </a:p>
          <a:p>
            <a:pPr eaLnBrk="1" hangingPunct="1">
              <a:defRPr/>
            </a:pPr>
            <a:r>
              <a:rPr lang="en-US" dirty="0"/>
              <a:t>SSTF is common and has a natural appeal – good for medium disk load.</a:t>
            </a:r>
          </a:p>
          <a:p>
            <a:pPr marL="342900" lvl="1" indent="-342900">
              <a:buFontTx/>
              <a:buChar char="•"/>
              <a:defRPr/>
            </a:pPr>
            <a:r>
              <a:rPr lang="en-US" dirty="0" smtClean="0">
                <a:ea typeface="+mn-ea"/>
                <a:cs typeface="+mn-cs"/>
              </a:rPr>
              <a:t>SCAN and C-SCAN perform better for systems that place a heavy load on the disk; </a:t>
            </a:r>
            <a:r>
              <a:rPr lang="en-US" altLang="en-US" dirty="0" smtClean="0">
                <a:ea typeface="+mn-ea"/>
                <a:cs typeface="+mn-cs"/>
              </a:rPr>
              <a:t>Less starvation.</a:t>
            </a:r>
          </a:p>
          <a:p>
            <a:pPr marL="342900" lvl="1" indent="-342900">
              <a:buFontTx/>
              <a:buChar char="•"/>
              <a:defRPr/>
            </a:pPr>
            <a:r>
              <a:rPr lang="en-US" altLang="en-US" dirty="0" smtClean="0">
                <a:cs typeface="ＭＳ Ｐゴシック"/>
              </a:rPr>
              <a:t>Performance depends on number and types of requests.</a:t>
            </a:r>
          </a:p>
          <a:p>
            <a:pPr>
              <a:defRPr/>
            </a:pPr>
            <a:r>
              <a:rPr lang="en-US" altLang="en-US" dirty="0"/>
              <a:t>Requests for disk service can be influenced by the file-allocation method and metadata layout.</a:t>
            </a:r>
            <a:endParaRPr lang="en-US" dirty="0"/>
          </a:p>
          <a:p>
            <a:pPr eaLnBrk="1" hangingPunct="1">
              <a:defRPr/>
            </a:pPr>
            <a:r>
              <a:rPr lang="en-US" dirty="0"/>
              <a:t>Either SSTF or LOOK (as part of an Elevator package) is a reasonable choice for the default algorithm.</a:t>
            </a:r>
          </a:p>
        </p:txBody>
      </p:sp>
    </p:spTree>
    <p:extLst>
      <p:ext uri="{BB962C8B-B14F-4D97-AF65-F5344CB8AC3E}">
        <p14:creationId xmlns:p14="http://schemas.microsoft.com/office/powerpoint/2010/main" val="12421049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3"/>
          <p:cNvPicPr>
            <a:picLocks noChangeAspect="1" noChangeArrowheads="1"/>
          </p:cNvPicPr>
          <p:nvPr/>
        </p:nvPicPr>
        <p:blipFill>
          <a:blip r:embed="rId3" cstate="print"/>
          <a:srcRect/>
          <a:stretch>
            <a:fillRect/>
          </a:stretch>
        </p:blipFill>
        <p:spPr bwMode="auto">
          <a:xfrm>
            <a:off x="1540005" y="915995"/>
            <a:ext cx="9099296" cy="5221287"/>
          </a:xfrm>
          <a:prstGeom prst="rect">
            <a:avLst/>
          </a:prstGeom>
          <a:noFill/>
          <a:ln w="9525">
            <a:noFill/>
            <a:round/>
            <a:headEnd/>
            <a:tailEnd/>
          </a:ln>
        </p:spPr>
      </p:pic>
    </p:spTree>
    <p:extLst>
      <p:ext uri="{BB962C8B-B14F-4D97-AF65-F5344CB8AC3E}">
        <p14:creationId xmlns:p14="http://schemas.microsoft.com/office/powerpoint/2010/main" val="363622932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1267" name="Rectangle 2"/>
          <p:cNvSpPr>
            <a:spLocks noGrp="1" noChangeArrowheads="1"/>
          </p:cNvSpPr>
          <p:nvPr>
            <p:ph type="title"/>
          </p:nvPr>
        </p:nvSpPr>
        <p:spPr>
          <a:xfrm>
            <a:off x="2286000" y="693738"/>
            <a:ext cx="8382000" cy="609600"/>
          </a:xfrm>
        </p:spPr>
        <p:txBody>
          <a:bodyPr/>
          <a:lstStyle/>
          <a:p>
            <a:pPr eaLnBrk="1" hangingPunct="1"/>
            <a:r>
              <a:rPr lang="en-US" altLang="en-US" sz="3600"/>
              <a:t>Common File Operations</a:t>
            </a:r>
          </a:p>
        </p:txBody>
      </p:sp>
      <p:sp>
        <p:nvSpPr>
          <p:cNvPr id="11268" name="Rectangle 3"/>
          <p:cNvSpPr>
            <a:spLocks noGrp="1" noChangeArrowheads="1"/>
          </p:cNvSpPr>
          <p:nvPr>
            <p:ph type="body" idx="1"/>
          </p:nvPr>
        </p:nvSpPr>
        <p:spPr>
          <a:xfrm>
            <a:off x="2286000" y="1600200"/>
            <a:ext cx="8382000" cy="5257800"/>
          </a:xfrm>
        </p:spPr>
        <p:txBody>
          <a:bodyPr/>
          <a:lstStyle/>
          <a:p>
            <a:pPr eaLnBrk="1" hangingPunct="1"/>
            <a:r>
              <a:rPr lang="en-US" altLang="en-US"/>
              <a:t>Create</a:t>
            </a:r>
          </a:p>
          <a:p>
            <a:pPr eaLnBrk="1" hangingPunct="1"/>
            <a:r>
              <a:rPr lang="en-US" altLang="en-US"/>
              <a:t>Read/Write – at read/write pointer location.</a:t>
            </a:r>
          </a:p>
          <a:p>
            <a:pPr eaLnBrk="1" hangingPunct="1"/>
            <a:r>
              <a:rPr lang="en-US" altLang="en-US"/>
              <a:t>Seek: Reposition within file.</a:t>
            </a:r>
          </a:p>
          <a:p>
            <a:pPr eaLnBrk="1" hangingPunct="1"/>
            <a:r>
              <a:rPr lang="en-US" altLang="en-US"/>
              <a:t>Delete</a:t>
            </a:r>
          </a:p>
          <a:p>
            <a:pPr eaLnBrk="1" hangingPunct="1"/>
            <a:r>
              <a:rPr lang="en-US" altLang="en-US"/>
              <a:t>Append/Truncate</a:t>
            </a:r>
          </a:p>
          <a:p>
            <a:pPr eaLnBrk="1" hangingPunct="1"/>
            <a:r>
              <a:rPr lang="en-US" altLang="en-US"/>
              <a:t>Set/Get Attributes</a:t>
            </a:r>
          </a:p>
          <a:p>
            <a:pPr eaLnBrk="1" hangingPunct="1"/>
            <a:r>
              <a:rPr lang="en-US" altLang="en-US"/>
              <a:t>Open(</a:t>
            </a:r>
            <a:r>
              <a:rPr lang="en-US" altLang="en-US" i="1"/>
              <a:t>F</a:t>
            </a:r>
            <a:r>
              <a:rPr lang="en-US" altLang="en-US" i="1" baseline="-25000"/>
              <a:t>i</a:t>
            </a:r>
            <a:r>
              <a:rPr lang="en-US" altLang="en-US"/>
              <a:t>): search the directory structure on disk for entry </a:t>
            </a:r>
            <a:r>
              <a:rPr lang="en-US" altLang="en-US" i="1"/>
              <a:t>F</a:t>
            </a:r>
            <a:r>
              <a:rPr lang="en-US" altLang="en-US" i="1" baseline="-25000"/>
              <a:t>i</a:t>
            </a:r>
            <a:r>
              <a:rPr lang="en-US" altLang="en-US"/>
              <a:t>, and move the content of entry to memory.</a:t>
            </a:r>
          </a:p>
          <a:p>
            <a:pPr eaLnBrk="1" hangingPunct="1"/>
            <a:r>
              <a:rPr lang="en-US" altLang="en-US"/>
              <a:t>Close (</a:t>
            </a:r>
            <a:r>
              <a:rPr lang="en-US" altLang="en-US" i="1"/>
              <a:t>F</a:t>
            </a:r>
            <a:r>
              <a:rPr lang="en-US" altLang="en-US" i="1" baseline="-25000"/>
              <a:t>i</a:t>
            </a:r>
            <a:r>
              <a:rPr lang="en-US" altLang="en-US"/>
              <a:t>): move the content of entry </a:t>
            </a:r>
            <a:r>
              <a:rPr lang="en-US" altLang="en-US" i="1"/>
              <a:t>F</a:t>
            </a:r>
            <a:r>
              <a:rPr lang="en-US" altLang="en-US" i="1" baseline="-25000"/>
              <a:t>i</a:t>
            </a:r>
            <a:r>
              <a:rPr lang="en-US" altLang="en-US"/>
              <a:t> in memory to directory structure on disk.</a:t>
            </a:r>
          </a:p>
        </p:txBody>
      </p:sp>
    </p:spTree>
    <p:extLst>
      <p:ext uri="{BB962C8B-B14F-4D97-AF65-F5344CB8AC3E}">
        <p14:creationId xmlns:p14="http://schemas.microsoft.com/office/powerpoint/2010/main" val="1946051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2291" name="Rectangle 2"/>
          <p:cNvSpPr>
            <a:spLocks noGrp="1" noChangeArrowheads="1"/>
          </p:cNvSpPr>
          <p:nvPr>
            <p:ph type="title"/>
          </p:nvPr>
        </p:nvSpPr>
        <p:spPr>
          <a:xfrm>
            <a:off x="2286000" y="704850"/>
            <a:ext cx="8382000" cy="609600"/>
          </a:xfrm>
        </p:spPr>
        <p:txBody>
          <a:bodyPr/>
          <a:lstStyle/>
          <a:p>
            <a:pPr eaLnBrk="1" hangingPunct="1"/>
            <a:r>
              <a:rPr lang="en-US" altLang="en-US" sz="3600"/>
              <a:t>Open Files</a:t>
            </a:r>
          </a:p>
        </p:txBody>
      </p:sp>
      <p:sp>
        <p:nvSpPr>
          <p:cNvPr id="12292" name="Rectangle 3"/>
          <p:cNvSpPr>
            <a:spLocks noGrp="1" noChangeArrowheads="1"/>
          </p:cNvSpPr>
          <p:nvPr>
            <p:ph type="body" idx="1"/>
          </p:nvPr>
        </p:nvSpPr>
        <p:spPr/>
        <p:txBody>
          <a:bodyPr/>
          <a:lstStyle/>
          <a:p>
            <a:pPr eaLnBrk="1" hangingPunct="1">
              <a:lnSpc>
                <a:spcPct val="90000"/>
              </a:lnSpc>
            </a:pPr>
            <a:r>
              <a:rPr lang="en-US" altLang="en-US"/>
              <a:t>Several pieces of data needed to manage open files:</a:t>
            </a:r>
          </a:p>
          <a:p>
            <a:pPr lvl="1"/>
            <a:r>
              <a:rPr lang="en-US" altLang="en-US" smtClean="0"/>
              <a:t>Open-file table: tracks open files.</a:t>
            </a:r>
          </a:p>
          <a:p>
            <a:pPr lvl="1"/>
            <a:r>
              <a:rPr lang="en-US" altLang="en-US" smtClean="0"/>
              <a:t>File pointer:  pointer to last read/write location, per process that has the file open.</a:t>
            </a:r>
          </a:p>
          <a:p>
            <a:pPr lvl="1"/>
            <a:r>
              <a:rPr lang="en-US" altLang="en-US" smtClean="0"/>
              <a:t>File-open count: counter of number of times a file is open – to allow removal of data from open-file table when last processes closes it.</a:t>
            </a:r>
          </a:p>
          <a:p>
            <a:pPr lvl="1"/>
            <a:r>
              <a:rPr lang="en-US" altLang="en-US" smtClean="0"/>
              <a:t>Disk location of the file: cache of data access information.</a:t>
            </a:r>
          </a:p>
          <a:p>
            <a:pPr lvl="1"/>
            <a:r>
              <a:rPr lang="en-US" altLang="en-US" smtClean="0"/>
              <a:t>Access rights: per-process access mode information.</a:t>
            </a:r>
          </a:p>
          <a:p>
            <a:pPr eaLnBrk="1" hangingPunct="1">
              <a:lnSpc>
                <a:spcPct val="90000"/>
              </a:lnSpc>
              <a:buFontTx/>
              <a:buNone/>
            </a:pPr>
            <a:endParaRPr lang="en-US" altLang="en-US"/>
          </a:p>
        </p:txBody>
      </p:sp>
    </p:spTree>
    <p:extLst>
      <p:ext uri="{BB962C8B-B14F-4D97-AF65-F5344CB8AC3E}">
        <p14:creationId xmlns:p14="http://schemas.microsoft.com/office/powerpoint/2010/main" val="3825065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3315" name="Rectangle 2"/>
          <p:cNvSpPr>
            <a:spLocks noGrp="1" noChangeArrowheads="1"/>
          </p:cNvSpPr>
          <p:nvPr>
            <p:ph type="title"/>
          </p:nvPr>
        </p:nvSpPr>
        <p:spPr>
          <a:xfrm>
            <a:off x="2286000" y="733425"/>
            <a:ext cx="8382000" cy="609600"/>
          </a:xfrm>
        </p:spPr>
        <p:txBody>
          <a:bodyPr/>
          <a:lstStyle/>
          <a:p>
            <a:pPr eaLnBrk="1" hangingPunct="1"/>
            <a:r>
              <a:rPr lang="en-US" altLang="en-US" sz="3600"/>
              <a:t>Access Methods</a:t>
            </a:r>
          </a:p>
        </p:txBody>
      </p:sp>
      <p:sp>
        <p:nvSpPr>
          <p:cNvPr id="13316" name="Rectangle 3"/>
          <p:cNvSpPr>
            <a:spLocks noGrp="1" noChangeArrowheads="1"/>
          </p:cNvSpPr>
          <p:nvPr>
            <p:ph type="body" idx="1"/>
          </p:nvPr>
        </p:nvSpPr>
        <p:spPr>
          <a:xfrm>
            <a:off x="2222500" y="1612900"/>
            <a:ext cx="8445500" cy="5245100"/>
          </a:xfrm>
        </p:spPr>
        <p:txBody>
          <a:bodyPr/>
          <a:lstStyle/>
          <a:p>
            <a:pPr>
              <a:tabLst>
                <a:tab pos="3203575" algn="l"/>
                <a:tab pos="4056063" algn="l"/>
              </a:tabLst>
            </a:pPr>
            <a:r>
              <a:rPr lang="en-US" altLang="en-US" sz="2000" b="1"/>
              <a:t>Sequential Access</a:t>
            </a:r>
          </a:p>
          <a:p>
            <a:pPr>
              <a:spcBef>
                <a:spcPct val="10000"/>
              </a:spcBef>
              <a:buNone/>
              <a:tabLst>
                <a:tab pos="3203575" algn="l"/>
                <a:tab pos="4056063" algn="l"/>
              </a:tabLst>
            </a:pPr>
            <a:r>
              <a:rPr lang="en-US" altLang="en-US" sz="2000"/>
              <a:t>		</a:t>
            </a:r>
            <a:r>
              <a:rPr lang="en-US" altLang="en-US" sz="2000" i="1"/>
              <a:t>read next</a:t>
            </a:r>
          </a:p>
          <a:p>
            <a:pPr>
              <a:spcBef>
                <a:spcPct val="10000"/>
              </a:spcBef>
              <a:buNone/>
              <a:tabLst>
                <a:tab pos="3203575" algn="l"/>
                <a:tab pos="4056063" algn="l"/>
              </a:tabLst>
            </a:pPr>
            <a:r>
              <a:rPr lang="en-US" altLang="en-US" sz="2000" i="1"/>
              <a:t>		write next </a:t>
            </a:r>
          </a:p>
          <a:p>
            <a:pPr>
              <a:spcBef>
                <a:spcPct val="10000"/>
              </a:spcBef>
              <a:buNone/>
              <a:tabLst>
                <a:tab pos="3203575" algn="l"/>
                <a:tab pos="4056063" algn="l"/>
              </a:tabLst>
            </a:pPr>
            <a:r>
              <a:rPr lang="en-US" altLang="en-US" sz="2000" i="1"/>
              <a:t>		reset</a:t>
            </a:r>
          </a:p>
          <a:p>
            <a:pPr>
              <a:spcBef>
                <a:spcPct val="10000"/>
              </a:spcBef>
              <a:buNone/>
              <a:tabLst>
                <a:tab pos="3203575" algn="l"/>
                <a:tab pos="4056063" algn="l"/>
              </a:tabLst>
            </a:pPr>
            <a:r>
              <a:rPr lang="en-US" altLang="en-US" sz="2000" i="1"/>
              <a:t>		</a:t>
            </a:r>
            <a:r>
              <a:rPr lang="en-US" altLang="en-US" sz="2000"/>
              <a:t>no</a:t>
            </a:r>
            <a:r>
              <a:rPr lang="en-US" altLang="en-US" sz="2000" i="1"/>
              <a:t> read after last write</a:t>
            </a:r>
          </a:p>
          <a:p>
            <a:pPr>
              <a:spcBef>
                <a:spcPct val="10000"/>
              </a:spcBef>
              <a:buNone/>
              <a:tabLst>
                <a:tab pos="3203575" algn="l"/>
                <a:tab pos="4056063" algn="l"/>
              </a:tabLst>
            </a:pPr>
            <a:r>
              <a:rPr lang="en-US" altLang="en-US" sz="2000" i="1"/>
              <a:t>			(rewrite)</a:t>
            </a:r>
          </a:p>
          <a:p>
            <a:pPr>
              <a:tabLst>
                <a:tab pos="3203575" algn="l"/>
                <a:tab pos="4056063" algn="l"/>
              </a:tabLst>
            </a:pPr>
            <a:r>
              <a:rPr lang="en-US" altLang="en-US" sz="2000" b="1"/>
              <a:t>Direct Access </a:t>
            </a:r>
            <a:r>
              <a:rPr lang="en-US" altLang="en-US" sz="2000" b="1">
                <a:solidFill>
                  <a:srgbClr val="000000"/>
                </a:solidFill>
                <a:ea typeface="ＭＳ Ｐゴシック" panose="020B0600070205080204" pitchFamily="34" charset="-128"/>
              </a:rPr>
              <a:t>– </a:t>
            </a:r>
            <a:r>
              <a:rPr lang="en-US" altLang="en-US" sz="2000">
                <a:solidFill>
                  <a:srgbClr val="000000"/>
                </a:solidFill>
                <a:ea typeface="ＭＳ Ｐゴシック" panose="020B0600070205080204" pitchFamily="34" charset="-128"/>
              </a:rPr>
              <a:t>file is fixed length logical records</a:t>
            </a:r>
          </a:p>
          <a:p>
            <a:pPr>
              <a:spcBef>
                <a:spcPct val="10000"/>
              </a:spcBef>
              <a:buNone/>
              <a:tabLst>
                <a:tab pos="3203575" algn="l"/>
                <a:tab pos="4056063" algn="l"/>
              </a:tabLst>
            </a:pPr>
            <a:r>
              <a:rPr lang="en-US" altLang="en-US" sz="2000"/>
              <a:t>		</a:t>
            </a:r>
            <a:r>
              <a:rPr lang="en-US" altLang="en-US" sz="2000" i="1"/>
              <a:t>read n</a:t>
            </a:r>
          </a:p>
          <a:p>
            <a:pPr>
              <a:spcBef>
                <a:spcPct val="10000"/>
              </a:spcBef>
              <a:buNone/>
              <a:tabLst>
                <a:tab pos="3203575" algn="l"/>
                <a:tab pos="4056063" algn="l"/>
              </a:tabLst>
            </a:pPr>
            <a:r>
              <a:rPr lang="en-US" altLang="en-US" sz="2000" i="1"/>
              <a:t>		write n</a:t>
            </a:r>
          </a:p>
          <a:p>
            <a:pPr>
              <a:spcBef>
                <a:spcPct val="10000"/>
              </a:spcBef>
              <a:buNone/>
              <a:tabLst>
                <a:tab pos="3203575" algn="l"/>
                <a:tab pos="4056063" algn="l"/>
              </a:tabLst>
            </a:pPr>
            <a:r>
              <a:rPr lang="en-US" altLang="en-US" sz="2000" i="1"/>
              <a:t>		position to n</a:t>
            </a:r>
          </a:p>
          <a:p>
            <a:pPr>
              <a:spcBef>
                <a:spcPct val="10000"/>
              </a:spcBef>
              <a:buNone/>
              <a:tabLst>
                <a:tab pos="3203575" algn="l"/>
                <a:tab pos="4056063" algn="l"/>
              </a:tabLst>
            </a:pPr>
            <a:r>
              <a:rPr lang="en-US" altLang="en-US" sz="2000" i="1"/>
              <a:t>			read next</a:t>
            </a:r>
          </a:p>
          <a:p>
            <a:pPr>
              <a:spcBef>
                <a:spcPct val="10000"/>
              </a:spcBef>
              <a:buNone/>
              <a:tabLst>
                <a:tab pos="3203575" algn="l"/>
                <a:tab pos="4056063" algn="l"/>
              </a:tabLst>
            </a:pPr>
            <a:r>
              <a:rPr lang="en-US" altLang="en-US" sz="2000" i="1"/>
              <a:t>			write next </a:t>
            </a:r>
          </a:p>
          <a:p>
            <a:pPr>
              <a:spcBef>
                <a:spcPct val="10000"/>
              </a:spcBef>
              <a:buNone/>
              <a:tabLst>
                <a:tab pos="3203575" algn="l"/>
                <a:tab pos="4056063" algn="l"/>
              </a:tabLst>
            </a:pPr>
            <a:r>
              <a:rPr lang="en-US" altLang="en-US" sz="2000"/>
              <a:t>		</a:t>
            </a:r>
            <a:r>
              <a:rPr lang="en-US" altLang="en-US" sz="2000" i="1"/>
              <a:t>rewrite n</a:t>
            </a:r>
          </a:p>
          <a:p>
            <a:pPr>
              <a:buNone/>
              <a:tabLst>
                <a:tab pos="3203575" algn="l"/>
                <a:tab pos="4056063" algn="l"/>
              </a:tabLst>
            </a:pPr>
            <a:r>
              <a:rPr lang="en-US" altLang="en-US" sz="2000"/>
              <a:t>	</a:t>
            </a:r>
            <a:r>
              <a:rPr lang="en-US" altLang="en-US" sz="2000" i="1"/>
              <a:t>n</a:t>
            </a:r>
            <a:r>
              <a:rPr lang="en-US" altLang="en-US" sz="2000"/>
              <a:t> = relative block number</a:t>
            </a:r>
          </a:p>
        </p:txBody>
      </p:sp>
    </p:spTree>
    <p:extLst>
      <p:ext uri="{BB962C8B-B14F-4D97-AF65-F5344CB8AC3E}">
        <p14:creationId xmlns:p14="http://schemas.microsoft.com/office/powerpoint/2010/main" val="2135369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4339" name="Rectangle 2"/>
          <p:cNvSpPr>
            <a:spLocks noGrp="1" noChangeArrowheads="1"/>
          </p:cNvSpPr>
          <p:nvPr>
            <p:ph type="title"/>
          </p:nvPr>
        </p:nvSpPr>
        <p:spPr/>
        <p:txBody>
          <a:bodyPr/>
          <a:lstStyle/>
          <a:p>
            <a:pPr eaLnBrk="1" hangingPunct="1"/>
            <a:r>
              <a:rPr lang="en-US" altLang="en-US" sz="3600"/>
              <a:t>Sequential/Direct Access</a:t>
            </a:r>
          </a:p>
        </p:txBody>
      </p:sp>
      <p:pic>
        <p:nvPicPr>
          <p:cNvPr id="14340"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684464" y="1716088"/>
            <a:ext cx="7532687" cy="1695450"/>
          </a:xfrm>
        </p:spPr>
      </p:pic>
      <p:pic>
        <p:nvPicPr>
          <p:cNvPr id="14341" name="Picture 9"/>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a:xfrm>
            <a:off x="2678114" y="3854451"/>
            <a:ext cx="7673975" cy="2797175"/>
          </a:xfrm>
        </p:spPr>
      </p:pic>
    </p:spTree>
    <p:extLst>
      <p:ext uri="{BB962C8B-B14F-4D97-AF65-F5344CB8AC3E}">
        <p14:creationId xmlns:p14="http://schemas.microsoft.com/office/powerpoint/2010/main" val="213073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98700" y="720726"/>
            <a:ext cx="8369300" cy="576263"/>
          </a:xfrm>
        </p:spPr>
        <p:txBody>
          <a:bodyPr>
            <a:normAutofit fontScale="90000"/>
          </a:bodyPr>
          <a:lstStyle/>
          <a:p>
            <a:pPr eaLnBrk="1" hangingPunct="1"/>
            <a:r>
              <a:rPr lang="en-US" altLang="en-US" sz="3600">
                <a:ea typeface="ＭＳ Ｐゴシック" panose="020B0600070205080204" pitchFamily="34" charset="-128"/>
              </a:rPr>
              <a:t>Other Access Methods</a:t>
            </a:r>
          </a:p>
        </p:txBody>
      </p:sp>
      <p:sp>
        <p:nvSpPr>
          <p:cNvPr id="15363" name="Rectangle 3"/>
          <p:cNvSpPr>
            <a:spLocks noGrp="1" noChangeArrowheads="1"/>
          </p:cNvSpPr>
          <p:nvPr>
            <p:ph type="body" idx="1"/>
          </p:nvPr>
        </p:nvSpPr>
        <p:spPr>
          <a:xfrm>
            <a:off x="2311400" y="1612900"/>
            <a:ext cx="8356600" cy="5245100"/>
          </a:xfrm>
        </p:spPr>
        <p:txBody>
          <a:bodyPr>
            <a:normAutofit lnSpcReduction="10000"/>
          </a:bodyPr>
          <a:lstStyle/>
          <a:p>
            <a:pPr>
              <a:tabLst>
                <a:tab pos="3203575" algn="l"/>
                <a:tab pos="4056063" algn="l"/>
              </a:tabLst>
            </a:pPr>
            <a:r>
              <a:rPr lang="en-US" altLang="en-US">
                <a:solidFill>
                  <a:srgbClr val="000000"/>
                </a:solidFill>
                <a:ea typeface="ＭＳ Ｐゴシック" panose="020B0600070205080204" pitchFamily="34" charset="-128"/>
              </a:rPr>
              <a:t>Can be built on top of base methods.</a:t>
            </a:r>
          </a:p>
          <a:p>
            <a:pPr>
              <a:tabLst>
                <a:tab pos="3203575" algn="l"/>
                <a:tab pos="4056063" algn="l"/>
              </a:tabLst>
            </a:pPr>
            <a:r>
              <a:rPr lang="en-US" altLang="en-US">
                <a:solidFill>
                  <a:srgbClr val="000000"/>
                </a:solidFill>
                <a:ea typeface="ＭＳ Ｐゴシック" panose="020B0600070205080204" pitchFamily="34" charset="-128"/>
              </a:rPr>
              <a:t>General involve creation of an index for the file.</a:t>
            </a:r>
          </a:p>
          <a:p>
            <a:pPr>
              <a:tabLst>
                <a:tab pos="3203575" algn="l"/>
                <a:tab pos="4056063" algn="l"/>
              </a:tabLst>
            </a:pPr>
            <a:r>
              <a:rPr lang="en-US" altLang="en-US">
                <a:solidFill>
                  <a:srgbClr val="000000"/>
                </a:solidFill>
                <a:ea typeface="ＭＳ Ｐゴシック" panose="020B0600070205080204" pitchFamily="34" charset="-128"/>
              </a:rPr>
              <a:t>Keep index in memory for fast determination of location of data to be operated on (consider UPC code plus record of data about that item).</a:t>
            </a:r>
          </a:p>
          <a:p>
            <a:pPr>
              <a:tabLst>
                <a:tab pos="3203575" algn="l"/>
                <a:tab pos="4056063" algn="l"/>
              </a:tabLst>
            </a:pPr>
            <a:r>
              <a:rPr lang="en-US" altLang="en-US">
                <a:solidFill>
                  <a:srgbClr val="000000"/>
                </a:solidFill>
                <a:ea typeface="ＭＳ Ｐゴシック" panose="020B0600070205080204" pitchFamily="34" charset="-128"/>
              </a:rPr>
              <a:t>If too large, index (in memory) of the index (on disk).</a:t>
            </a:r>
          </a:p>
          <a:p>
            <a:pPr>
              <a:tabLst>
                <a:tab pos="3203575" algn="l"/>
                <a:tab pos="4056063" algn="l"/>
              </a:tabLst>
            </a:pPr>
            <a:r>
              <a:rPr lang="en-US" altLang="en-US">
                <a:solidFill>
                  <a:srgbClr val="000000"/>
                </a:solidFill>
                <a:ea typeface="ＭＳ Ｐゴシック" panose="020B0600070205080204" pitchFamily="34" charset="-128"/>
              </a:rPr>
              <a:t>IBM indexed sequential-access method (ISAM):</a:t>
            </a:r>
          </a:p>
          <a:p>
            <a:pPr lvl="1">
              <a:tabLst>
                <a:tab pos="3203575" algn="l"/>
                <a:tab pos="4056063" algn="l"/>
              </a:tabLst>
            </a:pPr>
            <a:r>
              <a:rPr lang="en-US" altLang="en-US">
                <a:solidFill>
                  <a:srgbClr val="000000"/>
                </a:solidFill>
              </a:rPr>
              <a:t>Small master index, points to disk blocks of secondary index</a:t>
            </a:r>
          </a:p>
          <a:p>
            <a:pPr lvl="1">
              <a:tabLst>
                <a:tab pos="3203575" algn="l"/>
                <a:tab pos="4056063" algn="l"/>
              </a:tabLst>
            </a:pPr>
            <a:r>
              <a:rPr lang="en-US" altLang="en-US">
                <a:solidFill>
                  <a:srgbClr val="000000"/>
                </a:solidFill>
              </a:rPr>
              <a:t>File kept sorted on a defined key</a:t>
            </a:r>
          </a:p>
          <a:p>
            <a:pPr lvl="1">
              <a:tabLst>
                <a:tab pos="3203575" algn="l"/>
                <a:tab pos="4056063" algn="l"/>
              </a:tabLst>
            </a:pPr>
            <a:r>
              <a:rPr lang="en-US" altLang="en-US">
                <a:solidFill>
                  <a:srgbClr val="000000"/>
                </a:solidFill>
              </a:rPr>
              <a:t>All done by the OS.</a:t>
            </a:r>
          </a:p>
          <a:p>
            <a:pPr>
              <a:tabLst>
                <a:tab pos="3203575" algn="l"/>
                <a:tab pos="4056063" algn="l"/>
              </a:tabLst>
            </a:pPr>
            <a:r>
              <a:rPr lang="en-US" altLang="en-US">
                <a:solidFill>
                  <a:srgbClr val="000000"/>
                </a:solidFill>
                <a:ea typeface="ＭＳ Ｐゴシック" panose="020B0600070205080204" pitchFamily="34" charset="-128"/>
              </a:rPr>
              <a:t>VMS operating system provides index and relative files as another example (see next slide).</a:t>
            </a:r>
          </a:p>
        </p:txBody>
      </p:sp>
    </p:spTree>
    <p:extLst>
      <p:ext uri="{BB962C8B-B14F-4D97-AF65-F5344CB8AC3E}">
        <p14:creationId xmlns:p14="http://schemas.microsoft.com/office/powerpoint/2010/main" val="3301835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6387" name="Rectangle 2"/>
          <p:cNvSpPr>
            <a:spLocks noGrp="1" noChangeArrowheads="1"/>
          </p:cNvSpPr>
          <p:nvPr>
            <p:ph type="title"/>
          </p:nvPr>
        </p:nvSpPr>
        <p:spPr/>
        <p:txBody>
          <a:bodyPr/>
          <a:lstStyle/>
          <a:p>
            <a:pPr eaLnBrk="1" hangingPunct="1"/>
            <a:r>
              <a:rPr lang="en-US" altLang="en-US" sz="3600"/>
              <a:t>Example of Index and Relative Files</a:t>
            </a:r>
          </a:p>
        </p:txBody>
      </p:sp>
      <p:pic>
        <p:nvPicPr>
          <p:cNvPr id="16388"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79675" y="1712913"/>
            <a:ext cx="7924800" cy="4927600"/>
          </a:xfrm>
        </p:spPr>
      </p:pic>
    </p:spTree>
    <p:extLst>
      <p:ext uri="{BB962C8B-B14F-4D97-AF65-F5344CB8AC3E}">
        <p14:creationId xmlns:p14="http://schemas.microsoft.com/office/powerpoint/2010/main" val="2126007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7411" name="Rectangle 2"/>
          <p:cNvSpPr>
            <a:spLocks noGrp="1" noChangeArrowheads="1"/>
          </p:cNvSpPr>
          <p:nvPr>
            <p:ph type="title"/>
          </p:nvPr>
        </p:nvSpPr>
        <p:spPr/>
        <p:txBody>
          <a:bodyPr/>
          <a:lstStyle/>
          <a:p>
            <a:pPr eaLnBrk="1" hangingPunct="1"/>
            <a:r>
              <a:rPr lang="en-US" altLang="en-US" sz="3600"/>
              <a:t>Disk Structure</a:t>
            </a:r>
          </a:p>
        </p:txBody>
      </p:sp>
      <p:sp>
        <p:nvSpPr>
          <p:cNvPr id="17412" name="Rectangle 3"/>
          <p:cNvSpPr>
            <a:spLocks noGrp="1" noChangeArrowheads="1"/>
          </p:cNvSpPr>
          <p:nvPr>
            <p:ph type="body" idx="1"/>
          </p:nvPr>
        </p:nvSpPr>
        <p:spPr/>
        <p:txBody>
          <a:bodyPr>
            <a:normAutofit lnSpcReduction="10000"/>
          </a:bodyPr>
          <a:lstStyle/>
          <a:p>
            <a:pPr eaLnBrk="1" hangingPunct="1">
              <a:lnSpc>
                <a:spcPct val="90000"/>
              </a:lnSpc>
            </a:pPr>
            <a:r>
              <a:rPr lang="en-US" altLang="en-US" sz="2400"/>
              <a:t>Disk can be subdivided into partitions.</a:t>
            </a:r>
          </a:p>
          <a:p>
            <a:pPr eaLnBrk="1" hangingPunct="1">
              <a:lnSpc>
                <a:spcPct val="90000"/>
              </a:lnSpc>
            </a:pPr>
            <a:r>
              <a:rPr lang="en-US" altLang="en-US" sz="2400"/>
              <a:t>Disks or partitions can be RAID protected against failure.</a:t>
            </a:r>
          </a:p>
          <a:p>
            <a:pPr eaLnBrk="1" hangingPunct="1">
              <a:lnSpc>
                <a:spcPct val="90000"/>
              </a:lnSpc>
            </a:pPr>
            <a:r>
              <a:rPr lang="en-US" altLang="en-US" sz="2400">
                <a:ea typeface="ＭＳ Ｐゴシック" panose="020B0600070205080204" pitchFamily="34" charset="-128"/>
              </a:rPr>
              <a:t>Disk or partition can be used raw – without a file system, or formatted with a file system.</a:t>
            </a:r>
            <a:endParaRPr lang="en-US" altLang="en-US" sz="2400"/>
          </a:p>
          <a:p>
            <a:pPr eaLnBrk="1" hangingPunct="1">
              <a:lnSpc>
                <a:spcPct val="90000"/>
              </a:lnSpc>
            </a:pPr>
            <a:r>
              <a:rPr lang="en-US" altLang="en-US" sz="2400"/>
              <a:t>Partitions also known as minidisks, slices.</a:t>
            </a:r>
          </a:p>
          <a:p>
            <a:pPr eaLnBrk="1" hangingPunct="1">
              <a:lnSpc>
                <a:spcPct val="90000"/>
              </a:lnSpc>
            </a:pPr>
            <a:r>
              <a:rPr lang="en-US" altLang="en-US" sz="2400"/>
              <a:t>Entity containing file system known as a volume.</a:t>
            </a:r>
          </a:p>
          <a:p>
            <a:pPr eaLnBrk="1" hangingPunct="1">
              <a:lnSpc>
                <a:spcPct val="90000"/>
              </a:lnSpc>
            </a:pPr>
            <a:r>
              <a:rPr lang="en-US" altLang="en-US" sz="2400"/>
              <a:t>Each volume containing file system also tracks that file system’s info in device directory or volume table of contents.</a:t>
            </a:r>
          </a:p>
          <a:p>
            <a:pPr eaLnBrk="1" hangingPunct="1">
              <a:lnSpc>
                <a:spcPct val="90000"/>
              </a:lnSpc>
            </a:pPr>
            <a:r>
              <a:rPr lang="en-US" altLang="en-US" sz="2400"/>
              <a:t>As well as general-purpose file systems, there are many </a:t>
            </a:r>
            <a:br>
              <a:rPr lang="en-US" altLang="en-US" sz="2400"/>
            </a:br>
            <a:r>
              <a:rPr lang="en-US" altLang="en-US" sz="2400"/>
              <a:t>special-purpose file systems, frequently all within the same operating system or computer.</a:t>
            </a:r>
            <a:endParaRPr lang="en-US" altLang="en-US" sz="2400">
              <a:cs typeface="Times New Roman" panose="02020603050405020304" pitchFamily="18" charset="0"/>
            </a:endParaRPr>
          </a:p>
        </p:txBody>
      </p:sp>
    </p:spTree>
    <p:extLst>
      <p:ext uri="{BB962C8B-B14F-4D97-AF65-F5344CB8AC3E}">
        <p14:creationId xmlns:p14="http://schemas.microsoft.com/office/powerpoint/2010/main" val="2781804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8435" name="Rectangle 2"/>
          <p:cNvSpPr>
            <a:spLocks noGrp="1" noChangeArrowheads="1"/>
          </p:cNvSpPr>
          <p:nvPr>
            <p:ph type="title"/>
          </p:nvPr>
        </p:nvSpPr>
        <p:spPr>
          <a:xfrm>
            <a:off x="2286000" y="704850"/>
            <a:ext cx="8382000" cy="609600"/>
          </a:xfrm>
        </p:spPr>
        <p:txBody>
          <a:bodyPr/>
          <a:lstStyle/>
          <a:p>
            <a:pPr eaLnBrk="1" hangingPunct="1"/>
            <a:r>
              <a:rPr lang="en-US" altLang="en-US" sz="3200"/>
              <a:t>A Typical File-system Organization</a:t>
            </a:r>
          </a:p>
        </p:txBody>
      </p:sp>
      <p:pic>
        <p:nvPicPr>
          <p:cNvPr id="18436"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25700" y="1790701"/>
            <a:ext cx="8185150" cy="4886325"/>
          </a:xfrm>
        </p:spPr>
      </p:pic>
    </p:spTree>
    <p:extLst>
      <p:ext uri="{BB962C8B-B14F-4D97-AF65-F5344CB8AC3E}">
        <p14:creationId xmlns:p14="http://schemas.microsoft.com/office/powerpoint/2010/main" val="171261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737" y="122237"/>
            <a:ext cx="10515600" cy="1325563"/>
          </a:xfrm>
        </p:spPr>
        <p:txBody>
          <a:bodyPr/>
          <a:lstStyle/>
          <a:p>
            <a:r>
              <a:rPr lang="en-US" dirty="0" smtClean="0"/>
              <a:t>Operating System Functions</a:t>
            </a:r>
            <a:endParaRPr lang="en-US" dirty="0"/>
          </a:p>
        </p:txBody>
      </p:sp>
      <p:sp>
        <p:nvSpPr>
          <p:cNvPr id="3" name="Content Placeholder 2"/>
          <p:cNvSpPr>
            <a:spLocks noGrp="1"/>
          </p:cNvSpPr>
          <p:nvPr>
            <p:ph idx="1"/>
          </p:nvPr>
        </p:nvSpPr>
        <p:spPr/>
        <p:txBody>
          <a:bodyPr/>
          <a:lstStyle/>
          <a:p>
            <a:r>
              <a:rPr lang="en-US" dirty="0" smtClean="0"/>
              <a:t>The operating system determines the order in which tasks are processed</a:t>
            </a:r>
            <a:endParaRPr lang="en-US" dirty="0"/>
          </a:p>
        </p:txBody>
      </p:sp>
      <p:sp>
        <p:nvSpPr>
          <p:cNvPr id="5" name="Slide Number Placeholder 4"/>
          <p:cNvSpPr>
            <a:spLocks noGrp="1"/>
          </p:cNvSpPr>
          <p:nvPr>
            <p:ph type="sldNum" sz="quarter" idx="12"/>
          </p:nvPr>
        </p:nvSpPr>
        <p:spPr/>
        <p:txBody>
          <a:bodyPr/>
          <a:lstStyle/>
          <a:p>
            <a:fld id="{E1920792-1FFE-4123-96E7-9B6DC9FF0B06}" type="slidenum">
              <a:rPr lang="en-US" smtClean="0"/>
              <a:pPr/>
              <a:t>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1800" y="2732749"/>
            <a:ext cx="6248400" cy="3557438"/>
          </a:xfrm>
          <a:prstGeom prst="rect">
            <a:avLst/>
          </a:prstGeom>
        </p:spPr>
      </p:pic>
    </p:spTree>
    <p:extLst>
      <p:ext uri="{BB962C8B-B14F-4D97-AF65-F5344CB8AC3E}">
        <p14:creationId xmlns:p14="http://schemas.microsoft.com/office/powerpoint/2010/main" val="100401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2"/>
          <p:cNvSpPr>
            <a:spLocks noGrp="1"/>
          </p:cNvSpPr>
          <p:nvPr>
            <p:ph type="title" idx="4294967295"/>
          </p:nvPr>
        </p:nvSpPr>
        <p:spPr>
          <a:xfrm>
            <a:off x="2260600" y="700088"/>
            <a:ext cx="8407400" cy="576262"/>
          </a:xfrm>
        </p:spPr>
        <p:txBody>
          <a:bodyPr>
            <a:normAutofit fontScale="90000"/>
          </a:bodyPr>
          <a:lstStyle/>
          <a:p>
            <a:pPr eaLnBrk="1" hangingPunct="1"/>
            <a:r>
              <a:rPr lang="en-US" altLang="en-US" sz="3600">
                <a:ea typeface="ＭＳ Ｐゴシック" panose="020B0600070205080204" pitchFamily="34" charset="-128"/>
              </a:rPr>
              <a:t>Types of File Systems</a:t>
            </a:r>
          </a:p>
        </p:txBody>
      </p:sp>
      <p:sp>
        <p:nvSpPr>
          <p:cNvPr id="19459" name="Content Placeholder 3"/>
          <p:cNvSpPr>
            <a:spLocks noGrp="1"/>
          </p:cNvSpPr>
          <p:nvPr>
            <p:ph idx="4294967295"/>
          </p:nvPr>
        </p:nvSpPr>
        <p:spPr>
          <a:xfrm>
            <a:off x="2298700" y="1612900"/>
            <a:ext cx="8369300" cy="5245100"/>
          </a:xfrm>
        </p:spPr>
        <p:txBody>
          <a:bodyPr/>
          <a:lstStyle/>
          <a:p>
            <a:r>
              <a:rPr lang="en-US" altLang="en-US">
                <a:ea typeface="ＭＳ Ｐゴシック" panose="020B0600070205080204" pitchFamily="34" charset="-128"/>
              </a:rPr>
              <a:t>We mostly talk of general-purpose file systems.</a:t>
            </a:r>
          </a:p>
          <a:p>
            <a:r>
              <a:rPr lang="en-US" altLang="en-US">
                <a:ea typeface="ＭＳ Ｐゴシック" panose="020B0600070205080204" pitchFamily="34" charset="-128"/>
              </a:rPr>
              <a:t>But systems frequently have may file systems, some general- and some special- purpose.</a:t>
            </a:r>
          </a:p>
          <a:p>
            <a:r>
              <a:rPr lang="en-US" altLang="en-US">
                <a:ea typeface="ＭＳ Ｐゴシック" panose="020B0600070205080204" pitchFamily="34" charset="-128"/>
              </a:rPr>
              <a:t>Consider Solaris has:</a:t>
            </a:r>
          </a:p>
          <a:p>
            <a:pPr lvl="1"/>
            <a:r>
              <a:rPr lang="en-US" altLang="en-US" sz="2000"/>
              <a:t>tmpfs – memory-based volatile FS for fast, temporary I/O</a:t>
            </a:r>
          </a:p>
          <a:p>
            <a:pPr lvl="1"/>
            <a:r>
              <a:rPr lang="en-US" altLang="en-US" sz="2000"/>
              <a:t>objfs – interface into kernel memory to get kernel symbols for debugging</a:t>
            </a:r>
          </a:p>
          <a:p>
            <a:pPr lvl="1"/>
            <a:r>
              <a:rPr lang="en-US" altLang="en-US" sz="2000"/>
              <a:t>ctfs – contract file system for managing daemons </a:t>
            </a:r>
          </a:p>
          <a:p>
            <a:pPr lvl="1"/>
            <a:r>
              <a:rPr lang="en-US" altLang="en-US" sz="2000"/>
              <a:t>lofs – loopback file system allows one FS to be accessed in place of another</a:t>
            </a:r>
          </a:p>
          <a:p>
            <a:pPr lvl="1"/>
            <a:r>
              <a:rPr lang="en-US" altLang="en-US" sz="2000"/>
              <a:t>procfs – kernel interface to process structures</a:t>
            </a:r>
          </a:p>
          <a:p>
            <a:pPr lvl="1"/>
            <a:r>
              <a:rPr lang="en-US" altLang="en-US" sz="2000"/>
              <a:t>ufs, zfs – general purpose file systems</a:t>
            </a:r>
          </a:p>
        </p:txBody>
      </p:sp>
    </p:spTree>
    <p:extLst>
      <p:ext uri="{BB962C8B-B14F-4D97-AF65-F5344CB8AC3E}">
        <p14:creationId xmlns:p14="http://schemas.microsoft.com/office/powerpoint/2010/main" val="693775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0483" name="Rectangle 2"/>
          <p:cNvSpPr>
            <a:spLocks noGrp="1" noChangeArrowheads="1"/>
          </p:cNvSpPr>
          <p:nvPr>
            <p:ph type="title"/>
          </p:nvPr>
        </p:nvSpPr>
        <p:spPr>
          <a:xfrm>
            <a:off x="2286000" y="690563"/>
            <a:ext cx="8382000" cy="609600"/>
          </a:xfrm>
        </p:spPr>
        <p:txBody>
          <a:bodyPr/>
          <a:lstStyle/>
          <a:p>
            <a:pPr eaLnBrk="1" hangingPunct="1"/>
            <a:r>
              <a:rPr lang="en-US" altLang="en-US" sz="3600"/>
              <a:t>Directory Structures</a:t>
            </a:r>
          </a:p>
        </p:txBody>
      </p:sp>
      <p:sp>
        <p:nvSpPr>
          <p:cNvPr id="20484" name="Rectangle 3"/>
          <p:cNvSpPr>
            <a:spLocks noGrp="1" noChangeArrowheads="1"/>
          </p:cNvSpPr>
          <p:nvPr>
            <p:ph type="body" idx="1"/>
          </p:nvPr>
        </p:nvSpPr>
        <p:spPr>
          <a:xfrm>
            <a:off x="2265364" y="1709738"/>
            <a:ext cx="8402637" cy="381000"/>
          </a:xfrm>
        </p:spPr>
        <p:txBody>
          <a:bodyPr>
            <a:normAutofit fontScale="92500" lnSpcReduction="10000"/>
          </a:bodyPr>
          <a:lstStyle/>
          <a:p>
            <a:pPr eaLnBrk="1" hangingPunct="1"/>
            <a:r>
              <a:rPr lang="en-US" altLang="en-US" sz="2400"/>
              <a:t>Collection of nodes containing information about all files.</a:t>
            </a:r>
          </a:p>
        </p:txBody>
      </p:sp>
      <p:sp>
        <p:nvSpPr>
          <p:cNvPr id="20485" name="Oval 4"/>
          <p:cNvSpPr>
            <a:spLocks noChangeArrowheads="1"/>
          </p:cNvSpPr>
          <p:nvPr/>
        </p:nvSpPr>
        <p:spPr bwMode="auto">
          <a:xfrm>
            <a:off x="4343400" y="2886075"/>
            <a:ext cx="533400" cy="29845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0486" name="Oval 5"/>
          <p:cNvSpPr>
            <a:spLocks noChangeArrowheads="1"/>
          </p:cNvSpPr>
          <p:nvPr/>
        </p:nvSpPr>
        <p:spPr bwMode="auto">
          <a:xfrm>
            <a:off x="5105400" y="2943225"/>
            <a:ext cx="533400" cy="29845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0487" name="Oval 6"/>
          <p:cNvSpPr>
            <a:spLocks noChangeArrowheads="1"/>
          </p:cNvSpPr>
          <p:nvPr/>
        </p:nvSpPr>
        <p:spPr bwMode="auto">
          <a:xfrm>
            <a:off x="5867400" y="2971800"/>
            <a:ext cx="533400" cy="29845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0488" name="Oval 7"/>
          <p:cNvSpPr>
            <a:spLocks noChangeArrowheads="1"/>
          </p:cNvSpPr>
          <p:nvPr/>
        </p:nvSpPr>
        <p:spPr bwMode="auto">
          <a:xfrm>
            <a:off x="6629400" y="3171825"/>
            <a:ext cx="533400" cy="29845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0489" name="Oval 8"/>
          <p:cNvSpPr>
            <a:spLocks noChangeArrowheads="1"/>
          </p:cNvSpPr>
          <p:nvPr/>
        </p:nvSpPr>
        <p:spPr bwMode="auto">
          <a:xfrm>
            <a:off x="7391400" y="3190875"/>
            <a:ext cx="533400" cy="298450"/>
          </a:xfrm>
          <a:prstGeom prst="ellipse">
            <a:avLst/>
          </a:prstGeom>
          <a:solidFill>
            <a:schemeClr val="bg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0490" name="Rectangle 10"/>
          <p:cNvSpPr>
            <a:spLocks noChangeArrowheads="1"/>
          </p:cNvSpPr>
          <p:nvPr/>
        </p:nvSpPr>
        <p:spPr bwMode="auto">
          <a:xfrm>
            <a:off x="4343400" y="4295776"/>
            <a:ext cx="457200" cy="398463"/>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F 1</a:t>
            </a:r>
          </a:p>
        </p:txBody>
      </p:sp>
      <p:sp>
        <p:nvSpPr>
          <p:cNvPr id="20491" name="Rectangle 11"/>
          <p:cNvSpPr>
            <a:spLocks noChangeArrowheads="1"/>
          </p:cNvSpPr>
          <p:nvPr/>
        </p:nvSpPr>
        <p:spPr bwMode="auto">
          <a:xfrm>
            <a:off x="5105400" y="4324350"/>
            <a:ext cx="457200" cy="34925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F 2</a:t>
            </a:r>
          </a:p>
        </p:txBody>
      </p:sp>
      <p:sp>
        <p:nvSpPr>
          <p:cNvPr id="20492" name="Rectangle 12"/>
          <p:cNvSpPr>
            <a:spLocks noChangeArrowheads="1"/>
          </p:cNvSpPr>
          <p:nvPr/>
        </p:nvSpPr>
        <p:spPr bwMode="auto">
          <a:xfrm>
            <a:off x="5867400" y="4295775"/>
            <a:ext cx="457200" cy="54768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F 3</a:t>
            </a:r>
          </a:p>
        </p:txBody>
      </p:sp>
      <p:sp>
        <p:nvSpPr>
          <p:cNvPr id="20493" name="Rectangle 13"/>
          <p:cNvSpPr>
            <a:spLocks noChangeArrowheads="1"/>
          </p:cNvSpPr>
          <p:nvPr/>
        </p:nvSpPr>
        <p:spPr bwMode="auto">
          <a:xfrm>
            <a:off x="6629400" y="4524375"/>
            <a:ext cx="457200" cy="29845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F 4</a:t>
            </a:r>
          </a:p>
        </p:txBody>
      </p:sp>
      <p:sp>
        <p:nvSpPr>
          <p:cNvPr id="20494" name="Rectangle 14"/>
          <p:cNvSpPr>
            <a:spLocks noChangeArrowheads="1"/>
          </p:cNvSpPr>
          <p:nvPr/>
        </p:nvSpPr>
        <p:spPr bwMode="auto">
          <a:xfrm>
            <a:off x="7391400" y="4600576"/>
            <a:ext cx="457200" cy="384175"/>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F n</a:t>
            </a:r>
          </a:p>
        </p:txBody>
      </p:sp>
      <p:sp>
        <p:nvSpPr>
          <p:cNvPr id="20495" name="Line 16"/>
          <p:cNvSpPr>
            <a:spLocks noChangeShapeType="1"/>
          </p:cNvSpPr>
          <p:nvPr/>
        </p:nvSpPr>
        <p:spPr bwMode="auto">
          <a:xfrm>
            <a:off x="5362575" y="3271838"/>
            <a:ext cx="1588" cy="99695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6" name="Line 17"/>
          <p:cNvSpPr>
            <a:spLocks noChangeShapeType="1"/>
          </p:cNvSpPr>
          <p:nvPr/>
        </p:nvSpPr>
        <p:spPr bwMode="auto">
          <a:xfrm>
            <a:off x="6096000" y="3300413"/>
            <a:ext cx="1588" cy="99695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7" name="Line 21"/>
          <p:cNvSpPr>
            <a:spLocks noChangeShapeType="1"/>
          </p:cNvSpPr>
          <p:nvPr/>
        </p:nvSpPr>
        <p:spPr bwMode="auto">
          <a:xfrm>
            <a:off x="7620000" y="3519488"/>
            <a:ext cx="1588" cy="1046162"/>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8" name="Line 22"/>
          <p:cNvSpPr>
            <a:spLocks noChangeShapeType="1"/>
          </p:cNvSpPr>
          <p:nvPr/>
        </p:nvSpPr>
        <p:spPr bwMode="auto">
          <a:xfrm>
            <a:off x="6858000" y="3500438"/>
            <a:ext cx="1588" cy="99695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499" name="Line 23"/>
          <p:cNvSpPr>
            <a:spLocks noChangeShapeType="1"/>
          </p:cNvSpPr>
          <p:nvPr/>
        </p:nvSpPr>
        <p:spPr bwMode="auto">
          <a:xfrm>
            <a:off x="4572000" y="3214688"/>
            <a:ext cx="1588" cy="99695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500" name="Freeform 24"/>
          <p:cNvSpPr>
            <a:spLocks/>
          </p:cNvSpPr>
          <p:nvPr/>
        </p:nvSpPr>
        <p:spPr bwMode="auto">
          <a:xfrm>
            <a:off x="4062414" y="2562226"/>
            <a:ext cx="4186237" cy="963613"/>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01" name="Freeform 25"/>
          <p:cNvSpPr>
            <a:spLocks/>
          </p:cNvSpPr>
          <p:nvPr/>
        </p:nvSpPr>
        <p:spPr bwMode="auto">
          <a:xfrm>
            <a:off x="3886200" y="4143376"/>
            <a:ext cx="4262438" cy="1046163"/>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02" name="Text Box 26"/>
          <p:cNvSpPr txBox="1">
            <a:spLocks noChangeArrowheads="1"/>
          </p:cNvSpPr>
          <p:nvPr/>
        </p:nvSpPr>
        <p:spPr bwMode="auto">
          <a:xfrm>
            <a:off x="2813884" y="2821266"/>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Directory</a:t>
            </a:r>
          </a:p>
        </p:txBody>
      </p:sp>
      <p:sp>
        <p:nvSpPr>
          <p:cNvPr id="20503" name="Text Box 27"/>
          <p:cNvSpPr txBox="1">
            <a:spLocks noChangeArrowheads="1"/>
          </p:cNvSpPr>
          <p:nvPr/>
        </p:nvSpPr>
        <p:spPr bwMode="auto">
          <a:xfrm>
            <a:off x="2959100" y="4384676"/>
            <a:ext cx="66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Files</a:t>
            </a:r>
          </a:p>
        </p:txBody>
      </p:sp>
      <p:sp>
        <p:nvSpPr>
          <p:cNvPr id="20504" name="Rectangle 28"/>
          <p:cNvSpPr>
            <a:spLocks noChangeArrowheads="1"/>
          </p:cNvSpPr>
          <p:nvPr/>
        </p:nvSpPr>
        <p:spPr bwMode="auto">
          <a:xfrm>
            <a:off x="2501900" y="5567363"/>
            <a:ext cx="816610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r>
              <a:rPr lang="en-US" altLang="en-US">
                <a:latin typeface="Helvetica" panose="020B0604020202020204" pitchFamily="34" charset="0"/>
              </a:rPr>
              <a:t>Both the directory structure and the files reside on disk.</a:t>
            </a:r>
          </a:p>
          <a:p>
            <a:pPr algn="l" rtl="0"/>
            <a:r>
              <a:rPr lang="en-US" altLang="en-US">
                <a:latin typeface="Helvetica" panose="020B0604020202020204" pitchFamily="34" charset="0"/>
              </a:rPr>
              <a:t>Backups of these two structures are kept on tapes.</a:t>
            </a:r>
          </a:p>
        </p:txBody>
      </p:sp>
    </p:spTree>
    <p:extLst>
      <p:ext uri="{BB962C8B-B14F-4D97-AF65-F5344CB8AC3E}">
        <p14:creationId xmlns:p14="http://schemas.microsoft.com/office/powerpoint/2010/main" val="1708577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1507" name="Rectangle 2"/>
          <p:cNvSpPr>
            <a:spLocks noGrp="1" noChangeArrowheads="1"/>
          </p:cNvSpPr>
          <p:nvPr>
            <p:ph type="title"/>
          </p:nvPr>
        </p:nvSpPr>
        <p:spPr>
          <a:xfrm>
            <a:off x="2286000" y="704850"/>
            <a:ext cx="8382000" cy="609600"/>
          </a:xfrm>
        </p:spPr>
        <p:txBody>
          <a:bodyPr/>
          <a:lstStyle/>
          <a:p>
            <a:pPr eaLnBrk="1" hangingPunct="1"/>
            <a:r>
              <a:rPr lang="en-US" altLang="en-US" sz="3600"/>
              <a:t>Information in a Directory Entry</a:t>
            </a:r>
          </a:p>
        </p:txBody>
      </p:sp>
      <p:sp>
        <p:nvSpPr>
          <p:cNvPr id="21508" name="Rectangle 3"/>
          <p:cNvSpPr>
            <a:spLocks noGrp="1" noChangeArrowheads="1"/>
          </p:cNvSpPr>
          <p:nvPr>
            <p:ph type="body" idx="1"/>
          </p:nvPr>
        </p:nvSpPr>
        <p:spPr/>
        <p:txBody>
          <a:bodyPr>
            <a:normAutofit lnSpcReduction="10000"/>
          </a:bodyPr>
          <a:lstStyle/>
          <a:p>
            <a:pPr eaLnBrk="1" hangingPunct="1">
              <a:lnSpc>
                <a:spcPct val="90000"/>
              </a:lnSpc>
            </a:pPr>
            <a:r>
              <a:rPr lang="en-US" altLang="en-US" smtClean="0"/>
              <a:t>Name </a:t>
            </a:r>
          </a:p>
          <a:p>
            <a:pPr eaLnBrk="1" hangingPunct="1">
              <a:lnSpc>
                <a:spcPct val="90000"/>
              </a:lnSpc>
            </a:pPr>
            <a:r>
              <a:rPr lang="en-US" altLang="en-US" smtClean="0"/>
              <a:t>Type</a:t>
            </a:r>
          </a:p>
          <a:p>
            <a:pPr eaLnBrk="1" hangingPunct="1">
              <a:lnSpc>
                <a:spcPct val="90000"/>
              </a:lnSpc>
            </a:pPr>
            <a:r>
              <a:rPr lang="en-US" altLang="en-US" smtClean="0"/>
              <a:t>Address </a:t>
            </a:r>
          </a:p>
          <a:p>
            <a:pPr eaLnBrk="1" hangingPunct="1">
              <a:lnSpc>
                <a:spcPct val="90000"/>
              </a:lnSpc>
            </a:pPr>
            <a:r>
              <a:rPr lang="en-US" altLang="en-US" smtClean="0"/>
              <a:t>Current length</a:t>
            </a:r>
          </a:p>
          <a:p>
            <a:pPr eaLnBrk="1" hangingPunct="1">
              <a:lnSpc>
                <a:spcPct val="90000"/>
              </a:lnSpc>
            </a:pPr>
            <a:r>
              <a:rPr lang="en-US" altLang="en-US" smtClean="0"/>
              <a:t>Maximum length</a:t>
            </a:r>
          </a:p>
          <a:p>
            <a:pPr eaLnBrk="1" hangingPunct="1">
              <a:lnSpc>
                <a:spcPct val="90000"/>
              </a:lnSpc>
            </a:pPr>
            <a:r>
              <a:rPr lang="en-US" altLang="en-US" smtClean="0"/>
              <a:t>Date last accessed (for archival)</a:t>
            </a:r>
          </a:p>
          <a:p>
            <a:pPr eaLnBrk="1" hangingPunct="1">
              <a:lnSpc>
                <a:spcPct val="90000"/>
              </a:lnSpc>
            </a:pPr>
            <a:r>
              <a:rPr lang="en-US" altLang="en-US" smtClean="0"/>
              <a:t>Date last updated (for dump)</a:t>
            </a:r>
          </a:p>
          <a:p>
            <a:pPr eaLnBrk="1" hangingPunct="1">
              <a:lnSpc>
                <a:spcPct val="90000"/>
              </a:lnSpc>
            </a:pPr>
            <a:r>
              <a:rPr lang="en-US" altLang="en-US" smtClean="0"/>
              <a:t>Owner ID (who pays)</a:t>
            </a:r>
          </a:p>
          <a:p>
            <a:pPr eaLnBrk="1" hangingPunct="1">
              <a:lnSpc>
                <a:spcPct val="90000"/>
              </a:lnSpc>
            </a:pPr>
            <a:r>
              <a:rPr lang="en-US" altLang="en-US" smtClean="0"/>
              <a:t>Protection information</a:t>
            </a:r>
          </a:p>
        </p:txBody>
      </p:sp>
    </p:spTree>
    <p:extLst>
      <p:ext uri="{BB962C8B-B14F-4D97-AF65-F5344CB8AC3E}">
        <p14:creationId xmlns:p14="http://schemas.microsoft.com/office/powerpoint/2010/main" val="50237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2531" name="Rectangle 2"/>
          <p:cNvSpPr>
            <a:spLocks noGrp="1" noChangeArrowheads="1"/>
          </p:cNvSpPr>
          <p:nvPr>
            <p:ph type="title"/>
          </p:nvPr>
        </p:nvSpPr>
        <p:spPr>
          <a:xfrm>
            <a:off x="2286000" y="661988"/>
            <a:ext cx="8382000" cy="609600"/>
          </a:xfrm>
        </p:spPr>
        <p:txBody>
          <a:bodyPr/>
          <a:lstStyle/>
          <a:p>
            <a:pPr eaLnBrk="1" hangingPunct="1"/>
            <a:r>
              <a:rPr lang="en-US" altLang="en-US" sz="3600"/>
              <a:t>Directory Operations</a:t>
            </a:r>
          </a:p>
        </p:txBody>
      </p:sp>
      <p:sp>
        <p:nvSpPr>
          <p:cNvPr id="22532" name="Rectangle 3"/>
          <p:cNvSpPr>
            <a:spLocks noGrp="1" noChangeArrowheads="1"/>
          </p:cNvSpPr>
          <p:nvPr>
            <p:ph type="body" idx="1"/>
          </p:nvPr>
        </p:nvSpPr>
        <p:spPr/>
        <p:txBody>
          <a:bodyPr/>
          <a:lstStyle/>
          <a:p>
            <a:pPr eaLnBrk="1" hangingPunct="1"/>
            <a:r>
              <a:rPr lang="en-US" altLang="en-US" sz="3600"/>
              <a:t>Operations performed on a directory:</a:t>
            </a:r>
            <a:endParaRPr lang="en-US" altLang="en-US" sz="4000"/>
          </a:p>
          <a:p>
            <a:pPr lvl="1" eaLnBrk="1" hangingPunct="1"/>
            <a:r>
              <a:rPr lang="en-US" altLang="en-US" sz="3200"/>
              <a:t>Search for a file</a:t>
            </a:r>
          </a:p>
          <a:p>
            <a:pPr lvl="1" eaLnBrk="1" hangingPunct="1"/>
            <a:r>
              <a:rPr lang="en-US" altLang="en-US" sz="3200"/>
              <a:t>Create a file</a:t>
            </a:r>
          </a:p>
          <a:p>
            <a:pPr lvl="1" eaLnBrk="1" hangingPunct="1"/>
            <a:r>
              <a:rPr lang="en-US" altLang="en-US" sz="3200"/>
              <a:t>Delete a file</a:t>
            </a:r>
          </a:p>
          <a:p>
            <a:pPr lvl="1" eaLnBrk="1" hangingPunct="1"/>
            <a:r>
              <a:rPr lang="en-US" altLang="en-US" sz="3200"/>
              <a:t>List a directory</a:t>
            </a:r>
          </a:p>
          <a:p>
            <a:pPr lvl="1" eaLnBrk="1" hangingPunct="1"/>
            <a:r>
              <a:rPr lang="en-US" altLang="en-US" sz="3200"/>
              <a:t>Rename a file</a:t>
            </a:r>
          </a:p>
          <a:p>
            <a:pPr lvl="1" eaLnBrk="1" hangingPunct="1"/>
            <a:r>
              <a:rPr lang="en-US" altLang="en-US" sz="3200"/>
              <a:t>Traverse the file system</a:t>
            </a:r>
          </a:p>
        </p:txBody>
      </p:sp>
    </p:spTree>
    <p:extLst>
      <p:ext uri="{BB962C8B-B14F-4D97-AF65-F5344CB8AC3E}">
        <p14:creationId xmlns:p14="http://schemas.microsoft.com/office/powerpoint/2010/main" val="1839890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3555" name="Rectangle 2"/>
          <p:cNvSpPr>
            <a:spLocks noGrp="1" noChangeArrowheads="1"/>
          </p:cNvSpPr>
          <p:nvPr>
            <p:ph type="title"/>
          </p:nvPr>
        </p:nvSpPr>
        <p:spPr>
          <a:xfrm>
            <a:off x="2324100" y="830263"/>
            <a:ext cx="8343900" cy="457200"/>
          </a:xfrm>
        </p:spPr>
        <p:txBody>
          <a:bodyPr>
            <a:normAutofit fontScale="90000"/>
          </a:bodyPr>
          <a:lstStyle/>
          <a:p>
            <a:pPr eaLnBrk="1" hangingPunct="1"/>
            <a:r>
              <a:rPr lang="en-US" altLang="en-US" sz="3600"/>
              <a:t>Directory Organization Characteristics</a:t>
            </a:r>
          </a:p>
        </p:txBody>
      </p:sp>
      <p:sp>
        <p:nvSpPr>
          <p:cNvPr id="23556" name="Rectangle 3"/>
          <p:cNvSpPr>
            <a:spLocks noGrp="1" noChangeArrowheads="1"/>
          </p:cNvSpPr>
          <p:nvPr>
            <p:ph type="body" idx="1"/>
          </p:nvPr>
        </p:nvSpPr>
        <p:spPr/>
        <p:txBody>
          <a:bodyPr/>
          <a:lstStyle/>
          <a:p>
            <a:pPr eaLnBrk="1" hangingPunct="1">
              <a:buFontTx/>
              <a:buNone/>
            </a:pPr>
            <a:r>
              <a:rPr lang="en-US" altLang="en-US" smtClean="0"/>
              <a:t>Organize the directory (logically) to obtain:</a:t>
            </a:r>
            <a:endParaRPr lang="en-US" altLang="en-US" sz="4000" b="1"/>
          </a:p>
          <a:p>
            <a:pPr eaLnBrk="1" hangingPunct="1"/>
            <a:r>
              <a:rPr lang="en-US" altLang="en-US" b="1" smtClean="0"/>
              <a:t>Efficiency</a:t>
            </a:r>
            <a:r>
              <a:rPr lang="en-US" altLang="en-US" smtClean="0"/>
              <a:t> – locating a file quickly.</a:t>
            </a:r>
          </a:p>
          <a:p>
            <a:pPr eaLnBrk="1" hangingPunct="1"/>
            <a:r>
              <a:rPr lang="en-US" altLang="en-US" b="1" smtClean="0"/>
              <a:t>Naming</a:t>
            </a:r>
            <a:r>
              <a:rPr lang="en-US" altLang="en-US" smtClean="0"/>
              <a:t> – convenient to users:</a:t>
            </a:r>
          </a:p>
          <a:p>
            <a:pPr lvl="1" eaLnBrk="1" hangingPunct="1"/>
            <a:r>
              <a:rPr lang="en-US" altLang="en-US" smtClean="0"/>
              <a:t>Two users can have same name for different files.</a:t>
            </a:r>
          </a:p>
          <a:p>
            <a:pPr lvl="1" eaLnBrk="1" hangingPunct="1"/>
            <a:r>
              <a:rPr lang="en-US" altLang="en-US" smtClean="0"/>
              <a:t>The same file can have several different names.</a:t>
            </a:r>
          </a:p>
          <a:p>
            <a:pPr eaLnBrk="1" hangingPunct="1"/>
            <a:r>
              <a:rPr lang="en-US" altLang="en-US" b="1" smtClean="0"/>
              <a:t>Grouping</a:t>
            </a:r>
            <a:r>
              <a:rPr lang="en-US" altLang="en-US" smtClean="0"/>
              <a:t> – logical grouping of files by properties, (e.g., all Java programs, </a:t>
            </a:r>
            <a:br>
              <a:rPr lang="en-US" altLang="en-US" smtClean="0"/>
            </a:br>
            <a:r>
              <a:rPr lang="en-US" altLang="en-US" smtClean="0"/>
              <a:t>all games, …).</a:t>
            </a:r>
          </a:p>
        </p:txBody>
      </p:sp>
    </p:spTree>
    <p:extLst>
      <p:ext uri="{BB962C8B-B14F-4D97-AF65-F5344CB8AC3E}">
        <p14:creationId xmlns:p14="http://schemas.microsoft.com/office/powerpoint/2010/main" val="3502623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4579" name="Rectangle 2"/>
          <p:cNvSpPr>
            <a:spLocks noGrp="1" noChangeArrowheads="1"/>
          </p:cNvSpPr>
          <p:nvPr>
            <p:ph type="title"/>
          </p:nvPr>
        </p:nvSpPr>
        <p:spPr>
          <a:xfrm>
            <a:off x="2286000" y="704850"/>
            <a:ext cx="8382000" cy="609600"/>
          </a:xfrm>
        </p:spPr>
        <p:txBody>
          <a:bodyPr/>
          <a:lstStyle/>
          <a:p>
            <a:pPr eaLnBrk="1" hangingPunct="1"/>
            <a:r>
              <a:rPr lang="en-US" altLang="en-US" sz="3600"/>
              <a:t>Single-Level Directory</a:t>
            </a:r>
            <a:endParaRPr lang="en-US" altLang="en-US" sz="2800"/>
          </a:p>
        </p:txBody>
      </p:sp>
      <p:sp>
        <p:nvSpPr>
          <p:cNvPr id="24580" name="Rectangle 3"/>
          <p:cNvSpPr>
            <a:spLocks noGrp="1" noChangeArrowheads="1"/>
          </p:cNvSpPr>
          <p:nvPr>
            <p:ph type="body" sz="half" idx="1"/>
          </p:nvPr>
        </p:nvSpPr>
        <p:spPr>
          <a:xfrm>
            <a:off x="2286000" y="1600200"/>
            <a:ext cx="8382000" cy="5181600"/>
          </a:xfrm>
        </p:spPr>
        <p:txBody>
          <a:bodyPr/>
          <a:lstStyle/>
          <a:p>
            <a:pPr eaLnBrk="1" hangingPunct="1"/>
            <a:r>
              <a:rPr lang="en-US" altLang="en-US" smtClean="0"/>
              <a:t>A single directory for all users.</a:t>
            </a:r>
          </a:p>
          <a:p>
            <a:pPr eaLnBrk="1" hangingPunct="1"/>
            <a:r>
              <a:rPr lang="en-US" altLang="en-US" smtClean="0"/>
              <a:t>Common problems:</a:t>
            </a:r>
          </a:p>
          <a:p>
            <a:pPr lvl="1" eaLnBrk="1" hangingPunct="1"/>
            <a:r>
              <a:rPr lang="en-US" altLang="en-US" smtClean="0"/>
              <a:t> Eventual length of directory.</a:t>
            </a:r>
          </a:p>
          <a:p>
            <a:pPr lvl="1" eaLnBrk="1" hangingPunct="1"/>
            <a:r>
              <a:rPr lang="en-US" altLang="en-US" smtClean="0"/>
              <a:t> Giving unique names to files.</a:t>
            </a:r>
          </a:p>
          <a:p>
            <a:pPr lvl="1" eaLnBrk="1" hangingPunct="1"/>
            <a:r>
              <a:rPr lang="en-US" altLang="en-US" smtClean="0"/>
              <a:t> Remembering names of files.</a:t>
            </a:r>
          </a:p>
          <a:p>
            <a:pPr lvl="1" eaLnBrk="1" hangingPunct="1"/>
            <a:r>
              <a:rPr lang="en-US" altLang="en-US" smtClean="0"/>
              <a:t> Grouping of files (use file extensions).</a:t>
            </a:r>
          </a:p>
        </p:txBody>
      </p:sp>
      <p:pic>
        <p:nvPicPr>
          <p:cNvPr id="24581"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713039" y="5053014"/>
            <a:ext cx="7589837" cy="1620837"/>
          </a:xfrm>
        </p:spPr>
      </p:pic>
    </p:spTree>
    <p:extLst>
      <p:ext uri="{BB962C8B-B14F-4D97-AF65-F5344CB8AC3E}">
        <p14:creationId xmlns:p14="http://schemas.microsoft.com/office/powerpoint/2010/main" val="832953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5603" name="Rectangle 2"/>
          <p:cNvSpPr>
            <a:spLocks noGrp="1" noChangeArrowheads="1"/>
          </p:cNvSpPr>
          <p:nvPr>
            <p:ph type="title"/>
          </p:nvPr>
        </p:nvSpPr>
        <p:spPr>
          <a:xfrm>
            <a:off x="1566718" y="504825"/>
            <a:ext cx="11176000" cy="609600"/>
          </a:xfrm>
        </p:spPr>
        <p:txBody>
          <a:bodyPr/>
          <a:lstStyle/>
          <a:p>
            <a:pPr eaLnBrk="1" hangingPunct="1"/>
            <a:r>
              <a:rPr lang="en-US" altLang="en-US" sz="3600" dirty="0"/>
              <a:t>Two-Level Directory</a:t>
            </a:r>
            <a:endParaRPr lang="en-US" altLang="en-US" sz="2800" dirty="0"/>
          </a:p>
        </p:txBody>
      </p:sp>
      <p:sp>
        <p:nvSpPr>
          <p:cNvPr id="25604" name="Rectangle 3"/>
          <p:cNvSpPr>
            <a:spLocks noGrp="1" noChangeArrowheads="1"/>
          </p:cNvSpPr>
          <p:nvPr>
            <p:ph type="body" sz="half" idx="1"/>
          </p:nvPr>
        </p:nvSpPr>
        <p:spPr>
          <a:xfrm>
            <a:off x="2286000" y="1600200"/>
            <a:ext cx="8382000" cy="5181600"/>
          </a:xfrm>
        </p:spPr>
        <p:txBody>
          <a:bodyPr/>
          <a:lstStyle/>
          <a:p>
            <a:pPr eaLnBrk="1" hangingPunct="1"/>
            <a:r>
              <a:rPr lang="en-US" altLang="en-US" dirty="0"/>
              <a:t>Separate directory for each user.</a:t>
            </a:r>
          </a:p>
          <a:p>
            <a:pPr eaLnBrk="1" hangingPunct="1"/>
            <a:r>
              <a:rPr lang="en-US" altLang="en-US" dirty="0"/>
              <a:t>Use of path name.</a:t>
            </a:r>
          </a:p>
          <a:p>
            <a:pPr eaLnBrk="1" hangingPunct="1"/>
            <a:r>
              <a:rPr lang="en-US" altLang="en-US" dirty="0"/>
              <a:t>Can have the same file name for different users.</a:t>
            </a:r>
          </a:p>
          <a:p>
            <a:pPr eaLnBrk="1" hangingPunct="1"/>
            <a:r>
              <a:rPr lang="en-US" altLang="en-US" dirty="0"/>
              <a:t>Provides efficient searching.</a:t>
            </a:r>
          </a:p>
          <a:p>
            <a:pPr eaLnBrk="1" hangingPunct="1"/>
            <a:r>
              <a:rPr lang="en-US" altLang="en-US" dirty="0"/>
              <a:t>No grouping capability.</a:t>
            </a:r>
          </a:p>
          <a:p>
            <a:pPr eaLnBrk="1" hangingPunct="1"/>
            <a:r>
              <a:rPr lang="en-US" altLang="en-US" dirty="0"/>
              <a:t>Main problem: violates zero-one-infinity principle.</a:t>
            </a:r>
          </a:p>
        </p:txBody>
      </p:sp>
      <p:pic>
        <p:nvPicPr>
          <p:cNvPr id="25605" name="Picture 7"/>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600325" y="4775200"/>
            <a:ext cx="7702550" cy="1906588"/>
          </a:xfrm>
        </p:spPr>
      </p:pic>
    </p:spTree>
    <p:extLst>
      <p:ext uri="{BB962C8B-B14F-4D97-AF65-F5344CB8AC3E}">
        <p14:creationId xmlns:p14="http://schemas.microsoft.com/office/powerpoint/2010/main" val="1049945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6627" name="Rectangle 5"/>
          <p:cNvSpPr>
            <a:spLocks noGrp="1" noChangeArrowheads="1"/>
          </p:cNvSpPr>
          <p:nvPr>
            <p:ph type="title"/>
          </p:nvPr>
        </p:nvSpPr>
        <p:spPr>
          <a:xfrm>
            <a:off x="2286000" y="704850"/>
            <a:ext cx="8382000" cy="609600"/>
          </a:xfrm>
        </p:spPr>
        <p:txBody>
          <a:bodyPr/>
          <a:lstStyle/>
          <a:p>
            <a:pPr eaLnBrk="1" hangingPunct="1"/>
            <a:r>
              <a:rPr lang="en-US" altLang="en-US" sz="3600"/>
              <a:t>Tree-Structured Directory Components</a:t>
            </a:r>
          </a:p>
        </p:txBody>
      </p:sp>
      <p:pic>
        <p:nvPicPr>
          <p:cNvPr id="26628" name="Picture 4" descr="04-0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97126" y="1809750"/>
            <a:ext cx="8170863" cy="4832350"/>
          </a:xfrm>
        </p:spPr>
      </p:pic>
    </p:spTree>
    <p:extLst>
      <p:ext uri="{BB962C8B-B14F-4D97-AF65-F5344CB8AC3E}">
        <p14:creationId xmlns:p14="http://schemas.microsoft.com/office/powerpoint/2010/main" val="215492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7651" name="Rectangle 5"/>
          <p:cNvSpPr>
            <a:spLocks noGrp="1" noChangeArrowheads="1"/>
          </p:cNvSpPr>
          <p:nvPr>
            <p:ph type="title"/>
          </p:nvPr>
        </p:nvSpPr>
        <p:spPr>
          <a:xfrm>
            <a:off x="2286000" y="704850"/>
            <a:ext cx="8382000" cy="609600"/>
          </a:xfrm>
        </p:spPr>
        <p:txBody>
          <a:bodyPr/>
          <a:lstStyle/>
          <a:p>
            <a:pPr eaLnBrk="1" hangingPunct="1"/>
            <a:r>
              <a:rPr lang="en-US" altLang="en-US" sz="3600"/>
              <a:t>Directory Path Names</a:t>
            </a:r>
          </a:p>
        </p:txBody>
      </p:sp>
      <p:pic>
        <p:nvPicPr>
          <p:cNvPr id="27652" name="Picture 4" descr="04-08"/>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47914" y="1630364"/>
            <a:ext cx="8320087" cy="5019675"/>
          </a:xfrm>
        </p:spPr>
      </p:pic>
    </p:spTree>
    <p:extLst>
      <p:ext uri="{BB962C8B-B14F-4D97-AF65-F5344CB8AC3E}">
        <p14:creationId xmlns:p14="http://schemas.microsoft.com/office/powerpoint/2010/main" val="3829123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8675" name="Rectangle 2"/>
          <p:cNvSpPr>
            <a:spLocks noGrp="1" noChangeArrowheads="1"/>
          </p:cNvSpPr>
          <p:nvPr>
            <p:ph type="title"/>
          </p:nvPr>
        </p:nvSpPr>
        <p:spPr>
          <a:xfrm>
            <a:off x="2286000" y="733425"/>
            <a:ext cx="8382000" cy="609600"/>
          </a:xfrm>
        </p:spPr>
        <p:txBody>
          <a:bodyPr/>
          <a:lstStyle/>
          <a:p>
            <a:pPr eaLnBrk="1" hangingPunct="1"/>
            <a:r>
              <a:rPr lang="en-US" altLang="en-US" sz="3600"/>
              <a:t>Tree-Structured Directory</a:t>
            </a:r>
          </a:p>
        </p:txBody>
      </p:sp>
      <p:pic>
        <p:nvPicPr>
          <p:cNvPr id="28676"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49500" y="1730375"/>
            <a:ext cx="8185150" cy="4922838"/>
          </a:xfrm>
        </p:spPr>
      </p:pic>
    </p:spTree>
    <p:extLst>
      <p:ext uri="{BB962C8B-B14F-4D97-AF65-F5344CB8AC3E}">
        <p14:creationId xmlns:p14="http://schemas.microsoft.com/office/powerpoint/2010/main" val="3603601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3200" y="122237"/>
            <a:ext cx="10515600" cy="1325563"/>
          </a:xfrm>
        </p:spPr>
        <p:txBody>
          <a:bodyPr/>
          <a:lstStyle/>
          <a:p>
            <a:r>
              <a:rPr lang="en-US" dirty="0" smtClean="0"/>
              <a:t>Operating System Functions</a:t>
            </a:r>
            <a:endParaRPr lang="en-US" dirty="0"/>
          </a:p>
        </p:txBody>
      </p:sp>
      <p:sp>
        <p:nvSpPr>
          <p:cNvPr id="7" name="Content Placeholder 6"/>
          <p:cNvSpPr>
            <a:spLocks noGrp="1"/>
          </p:cNvSpPr>
          <p:nvPr>
            <p:ph idx="1"/>
          </p:nvPr>
        </p:nvSpPr>
        <p:spPr/>
        <p:txBody>
          <a:bodyPr>
            <a:normAutofit/>
          </a:bodyPr>
          <a:lstStyle/>
          <a:p>
            <a:r>
              <a:rPr lang="en-US" dirty="0" smtClean="0"/>
              <a:t>Operating systems often provide users with a variety of tools related to managing a computer, its devices, or its programs</a:t>
            </a:r>
          </a:p>
        </p:txBody>
      </p:sp>
      <p:sp>
        <p:nvSpPr>
          <p:cNvPr id="5" name="Slide Number Placeholder 4"/>
          <p:cNvSpPr>
            <a:spLocks noGrp="1"/>
          </p:cNvSpPr>
          <p:nvPr>
            <p:ph type="sldNum" sz="quarter" idx="12"/>
          </p:nvPr>
        </p:nvSpPr>
        <p:spPr/>
        <p:txBody>
          <a:bodyPr/>
          <a:lstStyle/>
          <a:p>
            <a:fld id="{E1920792-1FFE-4123-96E7-9B6DC9FF0B06}" type="slidenum">
              <a:rPr lang="en-US" smtClean="0"/>
              <a:pPr/>
              <a:t>3</a:t>
            </a:fld>
            <a:endParaRPr lang="en-US"/>
          </a:p>
        </p:txBody>
      </p:sp>
      <p:graphicFrame>
        <p:nvGraphicFramePr>
          <p:cNvPr id="11" name="Diagram 10"/>
          <p:cNvGraphicFramePr/>
          <p:nvPr>
            <p:extLst/>
          </p:nvPr>
        </p:nvGraphicFramePr>
        <p:xfrm>
          <a:off x="1676400" y="3124200"/>
          <a:ext cx="88392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8381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2500"/>
                            </p:stCondLst>
                            <p:childTnLst>
                              <p:par>
                                <p:cTn id="9" presetID="9" presetClass="entr" presetSubtype="0" fill="hold" grpId="0" nodeType="afterEffect">
                                  <p:stCondLst>
                                    <p:cond delay="2000"/>
                                  </p:stCondLst>
                                  <p:childTnLst>
                                    <p:set>
                                      <p:cBhvr>
                                        <p:cTn id="10" dur="1" fill="hold">
                                          <p:stCondLst>
                                            <p:cond delay="0"/>
                                          </p:stCondLst>
                                        </p:cTn>
                                        <p:tgtEl>
                                          <p:spTgt spid="11">
                                            <p:graphicEl>
                                              <a:dgm id="{37E4406A-B48E-447C-836E-A91E8BD88386}"/>
                                            </p:graphicEl>
                                          </p:spTgt>
                                        </p:tgtEl>
                                        <p:attrNameLst>
                                          <p:attrName>style.visibility</p:attrName>
                                        </p:attrNameLst>
                                      </p:cBhvr>
                                      <p:to>
                                        <p:strVal val="visible"/>
                                      </p:to>
                                    </p:set>
                                    <p:animEffect transition="in" filter="dissolve">
                                      <p:cBhvr>
                                        <p:cTn id="11" dur="500"/>
                                        <p:tgtEl>
                                          <p:spTgt spid="11">
                                            <p:graphicEl>
                                              <a:dgm id="{37E4406A-B48E-447C-836E-A91E8BD88386}"/>
                                            </p:graphicEl>
                                          </p:spTgt>
                                        </p:tgtEl>
                                      </p:cBhvr>
                                    </p:animEffect>
                                  </p:childTnLst>
                                </p:cTn>
                              </p:par>
                            </p:childTnLst>
                          </p:cTn>
                        </p:par>
                        <p:par>
                          <p:cTn id="12" fill="hold">
                            <p:stCondLst>
                              <p:cond delay="5000"/>
                            </p:stCondLst>
                            <p:childTnLst>
                              <p:par>
                                <p:cTn id="13" presetID="9" presetClass="entr" presetSubtype="0" fill="hold" grpId="0" nodeType="afterEffect">
                                  <p:stCondLst>
                                    <p:cond delay="2000"/>
                                  </p:stCondLst>
                                  <p:childTnLst>
                                    <p:set>
                                      <p:cBhvr>
                                        <p:cTn id="14" dur="1" fill="hold">
                                          <p:stCondLst>
                                            <p:cond delay="0"/>
                                          </p:stCondLst>
                                        </p:cTn>
                                        <p:tgtEl>
                                          <p:spTgt spid="11">
                                            <p:graphicEl>
                                              <a:dgm id="{6C8FAD92-37C2-41F4-AA07-E91A21A55256}"/>
                                            </p:graphicEl>
                                          </p:spTgt>
                                        </p:tgtEl>
                                        <p:attrNameLst>
                                          <p:attrName>style.visibility</p:attrName>
                                        </p:attrNameLst>
                                      </p:cBhvr>
                                      <p:to>
                                        <p:strVal val="visible"/>
                                      </p:to>
                                    </p:set>
                                    <p:animEffect transition="in" filter="dissolve">
                                      <p:cBhvr>
                                        <p:cTn id="15" dur="500"/>
                                        <p:tgtEl>
                                          <p:spTgt spid="11">
                                            <p:graphicEl>
                                              <a:dgm id="{6C8FAD92-37C2-41F4-AA07-E91A21A55256}"/>
                                            </p:graphicEl>
                                          </p:spTgt>
                                        </p:tgtEl>
                                      </p:cBhvr>
                                    </p:animEffect>
                                  </p:childTnLst>
                                </p:cTn>
                              </p:par>
                            </p:childTnLst>
                          </p:cTn>
                        </p:par>
                        <p:par>
                          <p:cTn id="16" fill="hold">
                            <p:stCondLst>
                              <p:cond delay="7500"/>
                            </p:stCondLst>
                            <p:childTnLst>
                              <p:par>
                                <p:cTn id="17" presetID="9" presetClass="entr" presetSubtype="0" fill="hold" grpId="0" nodeType="afterEffect">
                                  <p:stCondLst>
                                    <p:cond delay="2000"/>
                                  </p:stCondLst>
                                  <p:childTnLst>
                                    <p:set>
                                      <p:cBhvr>
                                        <p:cTn id="18" dur="1" fill="hold">
                                          <p:stCondLst>
                                            <p:cond delay="0"/>
                                          </p:stCondLst>
                                        </p:cTn>
                                        <p:tgtEl>
                                          <p:spTgt spid="11">
                                            <p:graphicEl>
                                              <a:dgm id="{C788959A-DC08-4970-BB21-78BF5AD4E407}"/>
                                            </p:graphicEl>
                                          </p:spTgt>
                                        </p:tgtEl>
                                        <p:attrNameLst>
                                          <p:attrName>style.visibility</p:attrName>
                                        </p:attrNameLst>
                                      </p:cBhvr>
                                      <p:to>
                                        <p:strVal val="visible"/>
                                      </p:to>
                                    </p:set>
                                    <p:animEffect transition="in" filter="dissolve">
                                      <p:cBhvr>
                                        <p:cTn id="19" dur="500"/>
                                        <p:tgtEl>
                                          <p:spTgt spid="11">
                                            <p:graphicEl>
                                              <a:dgm id="{C788959A-DC08-4970-BB21-78BF5AD4E407}"/>
                                            </p:graphicEl>
                                          </p:spTgt>
                                        </p:tgtEl>
                                      </p:cBhvr>
                                    </p:animEffect>
                                  </p:childTnLst>
                                </p:cTn>
                              </p:par>
                            </p:childTnLst>
                          </p:cTn>
                        </p:par>
                        <p:par>
                          <p:cTn id="20" fill="hold">
                            <p:stCondLst>
                              <p:cond delay="10000"/>
                            </p:stCondLst>
                            <p:childTnLst>
                              <p:par>
                                <p:cTn id="21" presetID="9" presetClass="entr" presetSubtype="0" fill="hold" grpId="0" nodeType="afterEffect">
                                  <p:stCondLst>
                                    <p:cond delay="2000"/>
                                  </p:stCondLst>
                                  <p:childTnLst>
                                    <p:set>
                                      <p:cBhvr>
                                        <p:cTn id="22" dur="1" fill="hold">
                                          <p:stCondLst>
                                            <p:cond delay="0"/>
                                          </p:stCondLst>
                                        </p:cTn>
                                        <p:tgtEl>
                                          <p:spTgt spid="11">
                                            <p:graphicEl>
                                              <a:dgm id="{31108C96-CFB1-4954-B49A-B4BA5E27D80B}"/>
                                            </p:graphicEl>
                                          </p:spTgt>
                                        </p:tgtEl>
                                        <p:attrNameLst>
                                          <p:attrName>style.visibility</p:attrName>
                                        </p:attrNameLst>
                                      </p:cBhvr>
                                      <p:to>
                                        <p:strVal val="visible"/>
                                      </p:to>
                                    </p:set>
                                    <p:animEffect transition="in" filter="dissolve">
                                      <p:cBhvr>
                                        <p:cTn id="23" dur="500"/>
                                        <p:tgtEl>
                                          <p:spTgt spid="11">
                                            <p:graphicEl>
                                              <a:dgm id="{31108C96-CFB1-4954-B49A-B4BA5E27D80B}"/>
                                            </p:graphicEl>
                                          </p:spTgt>
                                        </p:tgtEl>
                                      </p:cBhvr>
                                    </p:animEffect>
                                  </p:childTnLst>
                                </p:cTn>
                              </p:par>
                            </p:childTnLst>
                          </p:cTn>
                        </p:par>
                        <p:par>
                          <p:cTn id="24" fill="hold">
                            <p:stCondLst>
                              <p:cond delay="12500"/>
                            </p:stCondLst>
                            <p:childTnLst>
                              <p:par>
                                <p:cTn id="25" presetID="9" presetClass="entr" presetSubtype="0" fill="hold" grpId="0" nodeType="afterEffect">
                                  <p:stCondLst>
                                    <p:cond delay="2000"/>
                                  </p:stCondLst>
                                  <p:childTnLst>
                                    <p:set>
                                      <p:cBhvr>
                                        <p:cTn id="26" dur="1" fill="hold">
                                          <p:stCondLst>
                                            <p:cond delay="0"/>
                                          </p:stCondLst>
                                        </p:cTn>
                                        <p:tgtEl>
                                          <p:spTgt spid="11">
                                            <p:graphicEl>
                                              <a:dgm id="{A248C2F3-D6A1-49DC-8E0D-85ACA97C688B}"/>
                                            </p:graphicEl>
                                          </p:spTgt>
                                        </p:tgtEl>
                                        <p:attrNameLst>
                                          <p:attrName>style.visibility</p:attrName>
                                        </p:attrNameLst>
                                      </p:cBhvr>
                                      <p:to>
                                        <p:strVal val="visible"/>
                                      </p:to>
                                    </p:set>
                                    <p:animEffect transition="in" filter="dissolve">
                                      <p:cBhvr>
                                        <p:cTn id="27" dur="500"/>
                                        <p:tgtEl>
                                          <p:spTgt spid="11">
                                            <p:graphicEl>
                                              <a:dgm id="{A248C2F3-D6A1-49DC-8E0D-85ACA97C688B}"/>
                                            </p:graphicEl>
                                          </p:spTgt>
                                        </p:tgtEl>
                                      </p:cBhvr>
                                    </p:animEffect>
                                  </p:childTnLst>
                                </p:cTn>
                              </p:par>
                            </p:childTnLst>
                          </p:cTn>
                        </p:par>
                        <p:par>
                          <p:cTn id="28" fill="hold">
                            <p:stCondLst>
                              <p:cond delay="15000"/>
                            </p:stCondLst>
                            <p:childTnLst>
                              <p:par>
                                <p:cTn id="29" presetID="9" presetClass="entr" presetSubtype="0" fill="hold" grpId="0" nodeType="afterEffect">
                                  <p:stCondLst>
                                    <p:cond delay="2000"/>
                                  </p:stCondLst>
                                  <p:childTnLst>
                                    <p:set>
                                      <p:cBhvr>
                                        <p:cTn id="30" dur="1" fill="hold">
                                          <p:stCondLst>
                                            <p:cond delay="0"/>
                                          </p:stCondLst>
                                        </p:cTn>
                                        <p:tgtEl>
                                          <p:spTgt spid="11">
                                            <p:graphicEl>
                                              <a:dgm id="{4E29E113-2602-4A7C-AC55-EEAB03FB427A}"/>
                                            </p:graphicEl>
                                          </p:spTgt>
                                        </p:tgtEl>
                                        <p:attrNameLst>
                                          <p:attrName>style.visibility</p:attrName>
                                        </p:attrNameLst>
                                      </p:cBhvr>
                                      <p:to>
                                        <p:strVal val="visible"/>
                                      </p:to>
                                    </p:set>
                                    <p:animEffect transition="in" filter="dissolve">
                                      <p:cBhvr>
                                        <p:cTn id="31" dur="500"/>
                                        <p:tgtEl>
                                          <p:spTgt spid="11">
                                            <p:graphicEl>
                                              <a:dgm id="{4E29E113-2602-4A7C-AC55-EEAB03FB427A}"/>
                                            </p:graphicEl>
                                          </p:spTgt>
                                        </p:tgtEl>
                                      </p:cBhvr>
                                    </p:animEffect>
                                  </p:childTnLst>
                                </p:cTn>
                              </p:par>
                            </p:childTnLst>
                          </p:cTn>
                        </p:par>
                        <p:par>
                          <p:cTn id="32" fill="hold">
                            <p:stCondLst>
                              <p:cond delay="17500"/>
                            </p:stCondLst>
                            <p:childTnLst>
                              <p:par>
                                <p:cTn id="33" presetID="9" presetClass="entr" presetSubtype="0" fill="hold" grpId="0" nodeType="afterEffect">
                                  <p:stCondLst>
                                    <p:cond delay="2000"/>
                                  </p:stCondLst>
                                  <p:childTnLst>
                                    <p:set>
                                      <p:cBhvr>
                                        <p:cTn id="34" dur="1" fill="hold">
                                          <p:stCondLst>
                                            <p:cond delay="0"/>
                                          </p:stCondLst>
                                        </p:cTn>
                                        <p:tgtEl>
                                          <p:spTgt spid="11">
                                            <p:graphicEl>
                                              <a:dgm id="{6EC1D536-29BB-4608-A470-9E9902E1CA23}"/>
                                            </p:graphicEl>
                                          </p:spTgt>
                                        </p:tgtEl>
                                        <p:attrNameLst>
                                          <p:attrName>style.visibility</p:attrName>
                                        </p:attrNameLst>
                                      </p:cBhvr>
                                      <p:to>
                                        <p:strVal val="visible"/>
                                      </p:to>
                                    </p:set>
                                    <p:animEffect transition="in" filter="dissolve">
                                      <p:cBhvr>
                                        <p:cTn id="35" dur="500"/>
                                        <p:tgtEl>
                                          <p:spTgt spid="11">
                                            <p:graphicEl>
                                              <a:dgm id="{6EC1D536-29BB-4608-A470-9E9902E1CA23}"/>
                                            </p:graphicEl>
                                          </p:spTgt>
                                        </p:tgtEl>
                                      </p:cBhvr>
                                    </p:animEffect>
                                  </p:childTnLst>
                                </p:cTn>
                              </p:par>
                            </p:childTnLst>
                          </p:cTn>
                        </p:par>
                        <p:par>
                          <p:cTn id="36" fill="hold">
                            <p:stCondLst>
                              <p:cond delay="20000"/>
                            </p:stCondLst>
                            <p:childTnLst>
                              <p:par>
                                <p:cTn id="37" presetID="9" presetClass="entr" presetSubtype="0" fill="hold" grpId="0" nodeType="afterEffect">
                                  <p:stCondLst>
                                    <p:cond delay="2000"/>
                                  </p:stCondLst>
                                  <p:childTnLst>
                                    <p:set>
                                      <p:cBhvr>
                                        <p:cTn id="38" dur="1" fill="hold">
                                          <p:stCondLst>
                                            <p:cond delay="0"/>
                                          </p:stCondLst>
                                        </p:cTn>
                                        <p:tgtEl>
                                          <p:spTgt spid="11">
                                            <p:graphicEl>
                                              <a:dgm id="{A26CC2DB-3CC6-4D7C-A3DE-640616E638FF}"/>
                                            </p:graphicEl>
                                          </p:spTgt>
                                        </p:tgtEl>
                                        <p:attrNameLst>
                                          <p:attrName>style.visibility</p:attrName>
                                        </p:attrNameLst>
                                      </p:cBhvr>
                                      <p:to>
                                        <p:strVal val="visible"/>
                                      </p:to>
                                    </p:set>
                                    <p:animEffect transition="in" filter="dissolve">
                                      <p:cBhvr>
                                        <p:cTn id="39" dur="500"/>
                                        <p:tgtEl>
                                          <p:spTgt spid="11">
                                            <p:graphicEl>
                                              <a:dgm id="{A26CC2DB-3CC6-4D7C-A3DE-640616E638FF}"/>
                                            </p:graphicEl>
                                          </p:spTgt>
                                        </p:tgtEl>
                                      </p:cBhvr>
                                    </p:animEffect>
                                  </p:childTnLst>
                                </p:cTn>
                              </p:par>
                            </p:childTnLst>
                          </p:cTn>
                        </p:par>
                        <p:par>
                          <p:cTn id="40" fill="hold">
                            <p:stCondLst>
                              <p:cond delay="22500"/>
                            </p:stCondLst>
                            <p:childTnLst>
                              <p:par>
                                <p:cTn id="41" presetID="9" presetClass="entr" presetSubtype="0" fill="hold" grpId="0" nodeType="afterEffect">
                                  <p:stCondLst>
                                    <p:cond delay="2000"/>
                                  </p:stCondLst>
                                  <p:childTnLst>
                                    <p:set>
                                      <p:cBhvr>
                                        <p:cTn id="42" dur="1" fill="hold">
                                          <p:stCondLst>
                                            <p:cond delay="0"/>
                                          </p:stCondLst>
                                        </p:cTn>
                                        <p:tgtEl>
                                          <p:spTgt spid="11">
                                            <p:graphicEl>
                                              <a:dgm id="{019E64A7-7B08-4D51-8241-5E78EA0403B2}"/>
                                            </p:graphicEl>
                                          </p:spTgt>
                                        </p:tgtEl>
                                        <p:attrNameLst>
                                          <p:attrName>style.visibility</p:attrName>
                                        </p:attrNameLst>
                                      </p:cBhvr>
                                      <p:to>
                                        <p:strVal val="visible"/>
                                      </p:to>
                                    </p:set>
                                    <p:animEffect transition="in" filter="dissolve">
                                      <p:cBhvr>
                                        <p:cTn id="43" dur="500"/>
                                        <p:tgtEl>
                                          <p:spTgt spid="11">
                                            <p:graphicEl>
                                              <a:dgm id="{019E64A7-7B08-4D51-8241-5E78EA0403B2}"/>
                                            </p:graphicEl>
                                          </p:spTgt>
                                        </p:tgtEl>
                                      </p:cBhvr>
                                    </p:animEffect>
                                  </p:childTnLst>
                                </p:cTn>
                              </p:par>
                            </p:childTnLst>
                          </p:cTn>
                        </p:par>
                        <p:par>
                          <p:cTn id="44" fill="hold">
                            <p:stCondLst>
                              <p:cond delay="25000"/>
                            </p:stCondLst>
                            <p:childTnLst>
                              <p:par>
                                <p:cTn id="45" presetID="9" presetClass="entr" presetSubtype="0" fill="hold" grpId="0" nodeType="afterEffect">
                                  <p:stCondLst>
                                    <p:cond delay="2000"/>
                                  </p:stCondLst>
                                  <p:childTnLst>
                                    <p:set>
                                      <p:cBhvr>
                                        <p:cTn id="46" dur="1" fill="hold">
                                          <p:stCondLst>
                                            <p:cond delay="0"/>
                                          </p:stCondLst>
                                        </p:cTn>
                                        <p:tgtEl>
                                          <p:spTgt spid="11">
                                            <p:graphicEl>
                                              <a:dgm id="{6E9A640F-2505-42BC-90E4-0C01892C67AB}"/>
                                            </p:graphicEl>
                                          </p:spTgt>
                                        </p:tgtEl>
                                        <p:attrNameLst>
                                          <p:attrName>style.visibility</p:attrName>
                                        </p:attrNameLst>
                                      </p:cBhvr>
                                      <p:to>
                                        <p:strVal val="visible"/>
                                      </p:to>
                                    </p:set>
                                    <p:animEffect transition="in" filter="dissolve">
                                      <p:cBhvr>
                                        <p:cTn id="47" dur="500"/>
                                        <p:tgtEl>
                                          <p:spTgt spid="11">
                                            <p:graphicEl>
                                              <a:dgm id="{6E9A640F-2505-42BC-90E4-0C01892C67A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Graphic spid="11"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9699" name="Rectangle 2"/>
          <p:cNvSpPr>
            <a:spLocks noGrp="1" noChangeArrowheads="1"/>
          </p:cNvSpPr>
          <p:nvPr>
            <p:ph type="title"/>
          </p:nvPr>
        </p:nvSpPr>
        <p:spPr>
          <a:xfrm>
            <a:off x="2286000" y="733425"/>
            <a:ext cx="8382000" cy="609600"/>
          </a:xfrm>
        </p:spPr>
        <p:txBody>
          <a:bodyPr/>
          <a:lstStyle/>
          <a:p>
            <a:pPr eaLnBrk="1" hangingPunct="1"/>
            <a:r>
              <a:rPr lang="en-US" altLang="en-US" sz="3600"/>
              <a:t>Tree-Structured Directories (1)</a:t>
            </a:r>
          </a:p>
        </p:txBody>
      </p:sp>
      <p:sp>
        <p:nvSpPr>
          <p:cNvPr id="29700" name="Rectangle 3"/>
          <p:cNvSpPr>
            <a:spLocks noGrp="1" noChangeArrowheads="1"/>
          </p:cNvSpPr>
          <p:nvPr>
            <p:ph type="body" idx="1"/>
          </p:nvPr>
        </p:nvSpPr>
        <p:spPr/>
        <p:txBody>
          <a:bodyPr/>
          <a:lstStyle/>
          <a:p>
            <a:pPr eaLnBrk="1" hangingPunct="1"/>
            <a:r>
              <a:rPr lang="en-US" altLang="en-US" sz="3600"/>
              <a:t>Provides efficient searching.</a:t>
            </a:r>
          </a:p>
          <a:p>
            <a:pPr eaLnBrk="1" hangingPunct="1"/>
            <a:r>
              <a:rPr lang="en-US" altLang="en-US" sz="3600"/>
              <a:t>Has grouping capability.</a:t>
            </a:r>
          </a:p>
          <a:p>
            <a:pPr eaLnBrk="1" hangingPunct="1"/>
            <a:r>
              <a:rPr lang="en-US" altLang="en-US" sz="3600"/>
              <a:t>Current directory (working directory):</a:t>
            </a:r>
          </a:p>
          <a:p>
            <a:pPr lvl="1" eaLnBrk="1" hangingPunct="1"/>
            <a:r>
              <a:rPr lang="en-US" altLang="en-US" sz="3200" b="1"/>
              <a:t>cd</a:t>
            </a:r>
            <a:r>
              <a:rPr lang="en-US" altLang="en-US" sz="3200"/>
              <a:t> /spell/mail/prog</a:t>
            </a:r>
          </a:p>
          <a:p>
            <a:pPr lvl="1" eaLnBrk="1" hangingPunct="1"/>
            <a:r>
              <a:rPr lang="en-US" altLang="en-US" sz="3200" b="1"/>
              <a:t>type</a:t>
            </a:r>
            <a:r>
              <a:rPr lang="en-US" altLang="en-US" sz="3200"/>
              <a:t> list</a:t>
            </a:r>
          </a:p>
          <a:p>
            <a:pPr eaLnBrk="1" hangingPunct="1"/>
            <a:r>
              <a:rPr lang="en-US" altLang="en-US" sz="3600"/>
              <a:t>Use absolute or relative path name.</a:t>
            </a:r>
          </a:p>
        </p:txBody>
      </p:sp>
    </p:spTree>
    <p:extLst>
      <p:ext uri="{BB962C8B-B14F-4D97-AF65-F5344CB8AC3E}">
        <p14:creationId xmlns:p14="http://schemas.microsoft.com/office/powerpoint/2010/main" val="2324724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0723" name="Rectangle 2"/>
          <p:cNvSpPr>
            <a:spLocks noGrp="1" noChangeArrowheads="1"/>
          </p:cNvSpPr>
          <p:nvPr>
            <p:ph type="title"/>
          </p:nvPr>
        </p:nvSpPr>
        <p:spPr>
          <a:xfrm>
            <a:off x="2286000" y="704850"/>
            <a:ext cx="8382000" cy="609600"/>
          </a:xfrm>
        </p:spPr>
        <p:txBody>
          <a:bodyPr/>
          <a:lstStyle/>
          <a:p>
            <a:pPr eaLnBrk="1" hangingPunct="1"/>
            <a:r>
              <a:rPr lang="en-US" altLang="en-US" sz="3600"/>
              <a:t>Tree-Structured Directories (2)</a:t>
            </a:r>
          </a:p>
        </p:txBody>
      </p:sp>
      <p:sp>
        <p:nvSpPr>
          <p:cNvPr id="30724" name="Rectangle 3"/>
          <p:cNvSpPr>
            <a:spLocks noGrp="1" noChangeArrowheads="1"/>
          </p:cNvSpPr>
          <p:nvPr>
            <p:ph type="body" idx="1"/>
          </p:nvPr>
        </p:nvSpPr>
        <p:spPr>
          <a:xfrm>
            <a:off x="2376488" y="1690688"/>
            <a:ext cx="8291512" cy="5167312"/>
          </a:xfrm>
        </p:spPr>
        <p:txBody>
          <a:bodyPr/>
          <a:lstStyle/>
          <a:p>
            <a:pPr>
              <a:tabLst>
                <a:tab pos="2857500" algn="ctr"/>
              </a:tabLst>
            </a:pPr>
            <a:r>
              <a:rPr lang="en-US" altLang="en-US"/>
              <a:t>Creating a new file is done in current directory.</a:t>
            </a:r>
          </a:p>
          <a:p>
            <a:pPr>
              <a:tabLst>
                <a:tab pos="2857500" algn="ctr"/>
              </a:tabLst>
            </a:pPr>
            <a:r>
              <a:rPr lang="en-US" altLang="en-US"/>
              <a:t>Delete a file:    	</a:t>
            </a:r>
            <a:r>
              <a:rPr lang="en-US" altLang="en-US" b="1"/>
              <a:t>rm</a:t>
            </a:r>
            <a:r>
              <a:rPr lang="en-US" altLang="en-US"/>
              <a:t> &lt;file-name&gt;</a:t>
            </a:r>
          </a:p>
          <a:p>
            <a:pPr>
              <a:tabLst>
                <a:tab pos="2857500" algn="ctr"/>
              </a:tabLst>
            </a:pPr>
            <a:r>
              <a:rPr lang="en-US" altLang="en-US"/>
              <a:t>Creating a new subdirectory is done in current directory:         	</a:t>
            </a:r>
            <a:r>
              <a:rPr lang="en-US" altLang="en-US" b="1"/>
              <a:t>mkdir</a:t>
            </a:r>
            <a:r>
              <a:rPr lang="en-US" altLang="en-US"/>
              <a:t> &lt;dir-name&gt;</a:t>
            </a:r>
          </a:p>
          <a:p>
            <a:pPr>
              <a:buNone/>
              <a:tabLst>
                <a:tab pos="2857500" algn="ctr"/>
              </a:tabLst>
            </a:pPr>
            <a:r>
              <a:rPr lang="en-US" altLang="en-US"/>
              <a:t>	Example: if in current directory </a:t>
            </a:r>
            <a:r>
              <a:rPr lang="en-US" altLang="en-US" b="1"/>
              <a:t>/mail</a:t>
            </a:r>
          </a:p>
          <a:p>
            <a:pPr>
              <a:buNone/>
              <a:tabLst>
                <a:tab pos="2857500" algn="ctr"/>
              </a:tabLst>
            </a:pPr>
            <a:r>
              <a:rPr lang="en-US" altLang="en-US"/>
              <a:t>	                </a:t>
            </a:r>
            <a:r>
              <a:rPr lang="en-US" altLang="en-US" b="1"/>
              <a:t>mkdir</a:t>
            </a:r>
            <a:r>
              <a:rPr lang="en-US" altLang="en-US"/>
              <a:t> count</a:t>
            </a:r>
          </a:p>
          <a:p>
            <a:pPr>
              <a:tabLst>
                <a:tab pos="2857500" algn="ctr"/>
              </a:tabLst>
            </a:pPr>
            <a:endParaRPr lang="en-US" altLang="en-US" smtClean="0"/>
          </a:p>
          <a:p>
            <a:pPr>
              <a:tabLst>
                <a:tab pos="2857500" algn="ctr"/>
              </a:tabLst>
            </a:pPr>
            <a:r>
              <a:rPr lang="en-US" altLang="en-US" smtClean="0"/>
              <a:t>Deleting “mail” </a:t>
            </a:r>
            <a:r>
              <a:rPr lang="en-US" altLang="en-US" smtClean="0">
                <a:sym typeface="Symbol" panose="05050102010706020507" pitchFamily="18" charset="2"/>
              </a:rPr>
              <a:t> deleting the entire subtree rooted by “mail”.</a:t>
            </a:r>
            <a:endParaRPr lang="en-US" altLang="en-US"/>
          </a:p>
        </p:txBody>
      </p:sp>
      <p:sp>
        <p:nvSpPr>
          <p:cNvPr id="30725" name="Rectangle 4"/>
          <p:cNvSpPr>
            <a:spLocks noChangeArrowheads="1"/>
          </p:cNvSpPr>
          <p:nvPr/>
        </p:nvSpPr>
        <p:spPr bwMode="auto">
          <a:xfrm>
            <a:off x="8462964" y="4046539"/>
            <a:ext cx="879475" cy="331787"/>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mail</a:t>
            </a:r>
          </a:p>
        </p:txBody>
      </p:sp>
      <p:sp>
        <p:nvSpPr>
          <p:cNvPr id="30726" name="Rectangle 5"/>
          <p:cNvSpPr>
            <a:spLocks noChangeArrowheads="1"/>
          </p:cNvSpPr>
          <p:nvPr/>
        </p:nvSpPr>
        <p:spPr bwMode="auto">
          <a:xfrm>
            <a:off x="7272339" y="4689475"/>
            <a:ext cx="720725" cy="33178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prog</a:t>
            </a:r>
          </a:p>
        </p:txBody>
      </p:sp>
      <p:sp>
        <p:nvSpPr>
          <p:cNvPr id="30727" name="Rectangle 6"/>
          <p:cNvSpPr>
            <a:spLocks noChangeArrowheads="1"/>
          </p:cNvSpPr>
          <p:nvPr/>
        </p:nvSpPr>
        <p:spPr bwMode="auto">
          <a:xfrm>
            <a:off x="7993064" y="4689475"/>
            <a:ext cx="720725" cy="33178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copy</a:t>
            </a:r>
          </a:p>
        </p:txBody>
      </p:sp>
      <p:sp>
        <p:nvSpPr>
          <p:cNvPr id="30728" name="Rectangle 7"/>
          <p:cNvSpPr>
            <a:spLocks noChangeArrowheads="1"/>
          </p:cNvSpPr>
          <p:nvPr/>
        </p:nvSpPr>
        <p:spPr bwMode="auto">
          <a:xfrm>
            <a:off x="8713789" y="4689475"/>
            <a:ext cx="446087" cy="33178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prt</a:t>
            </a:r>
          </a:p>
        </p:txBody>
      </p:sp>
      <p:sp>
        <p:nvSpPr>
          <p:cNvPr id="30729" name="Rectangle 8"/>
          <p:cNvSpPr>
            <a:spLocks noChangeArrowheads="1"/>
          </p:cNvSpPr>
          <p:nvPr/>
        </p:nvSpPr>
        <p:spPr bwMode="auto">
          <a:xfrm>
            <a:off x="9155114" y="4689475"/>
            <a:ext cx="446087" cy="33178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exp</a:t>
            </a:r>
          </a:p>
        </p:txBody>
      </p:sp>
      <p:sp>
        <p:nvSpPr>
          <p:cNvPr id="30730" name="Rectangle 9"/>
          <p:cNvSpPr>
            <a:spLocks noChangeArrowheads="1"/>
          </p:cNvSpPr>
          <p:nvPr/>
        </p:nvSpPr>
        <p:spPr bwMode="auto">
          <a:xfrm>
            <a:off x="9601200" y="4689475"/>
            <a:ext cx="706438" cy="33178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count</a:t>
            </a:r>
          </a:p>
        </p:txBody>
      </p:sp>
      <p:sp>
        <p:nvSpPr>
          <p:cNvPr id="30731" name="Line 11"/>
          <p:cNvSpPr>
            <a:spLocks noChangeShapeType="1"/>
          </p:cNvSpPr>
          <p:nvPr/>
        </p:nvSpPr>
        <p:spPr bwMode="auto">
          <a:xfrm>
            <a:off x="8620125" y="4378326"/>
            <a:ext cx="0" cy="3079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35468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1747" name="Rectangle 2"/>
          <p:cNvSpPr>
            <a:spLocks noGrp="1" noChangeArrowheads="1"/>
          </p:cNvSpPr>
          <p:nvPr>
            <p:ph type="title"/>
          </p:nvPr>
        </p:nvSpPr>
        <p:spPr>
          <a:xfrm>
            <a:off x="2286000" y="704850"/>
            <a:ext cx="8382000" cy="609600"/>
          </a:xfrm>
        </p:spPr>
        <p:txBody>
          <a:bodyPr/>
          <a:lstStyle/>
          <a:p>
            <a:pPr eaLnBrk="1" hangingPunct="1"/>
            <a:r>
              <a:rPr lang="en-US" altLang="en-US" sz="3600"/>
              <a:t>Directed Acyclic Graph (DAG) Directories</a:t>
            </a:r>
            <a:endParaRPr lang="en-US" altLang="en-US" sz="2800"/>
          </a:p>
        </p:txBody>
      </p:sp>
      <p:pic>
        <p:nvPicPr>
          <p:cNvPr id="31748" name="Picture 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03475" y="1825625"/>
            <a:ext cx="8066088" cy="4857750"/>
          </a:xfrm>
        </p:spPr>
      </p:pic>
    </p:spTree>
    <p:extLst>
      <p:ext uri="{BB962C8B-B14F-4D97-AF65-F5344CB8AC3E}">
        <p14:creationId xmlns:p14="http://schemas.microsoft.com/office/powerpoint/2010/main" val="1787382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2771" name="Rectangle 2"/>
          <p:cNvSpPr>
            <a:spLocks noGrp="1" noChangeArrowheads="1"/>
          </p:cNvSpPr>
          <p:nvPr>
            <p:ph type="title"/>
          </p:nvPr>
        </p:nvSpPr>
        <p:spPr>
          <a:xfrm>
            <a:off x="2286000" y="704850"/>
            <a:ext cx="8382000" cy="609600"/>
          </a:xfrm>
        </p:spPr>
        <p:txBody>
          <a:bodyPr/>
          <a:lstStyle/>
          <a:p>
            <a:pPr eaLnBrk="1" hangingPunct="1"/>
            <a:r>
              <a:rPr lang="en-US" altLang="en-US" sz="3600"/>
              <a:t>Directed Acyclic Graph Directories</a:t>
            </a:r>
          </a:p>
        </p:txBody>
      </p:sp>
      <p:sp>
        <p:nvSpPr>
          <p:cNvPr id="32772" name="Rectangle 3"/>
          <p:cNvSpPr>
            <a:spLocks noGrp="1" noChangeArrowheads="1"/>
          </p:cNvSpPr>
          <p:nvPr>
            <p:ph type="body" idx="1"/>
          </p:nvPr>
        </p:nvSpPr>
        <p:spPr/>
        <p:txBody>
          <a:bodyPr/>
          <a:lstStyle/>
          <a:p>
            <a:pPr eaLnBrk="1" hangingPunct="1"/>
            <a:r>
              <a:rPr lang="en-US" altLang="en-US"/>
              <a:t>Have shared subdirectories and files.</a:t>
            </a:r>
          </a:p>
          <a:p>
            <a:pPr eaLnBrk="1" hangingPunct="1"/>
            <a:r>
              <a:rPr lang="en-US" altLang="en-US"/>
              <a:t>Entry may have two different names (aliasing).</a:t>
            </a:r>
          </a:p>
          <a:p>
            <a:pPr eaLnBrk="1" hangingPunct="1"/>
            <a:r>
              <a:rPr lang="en-US" altLang="en-US"/>
              <a:t>If </a:t>
            </a:r>
            <a:r>
              <a:rPr lang="en-US" altLang="en-US" i="1"/>
              <a:t>dict</a:t>
            </a:r>
            <a:r>
              <a:rPr lang="en-US" altLang="en-US"/>
              <a:t> deletes </a:t>
            </a:r>
            <a:r>
              <a:rPr lang="en-US" altLang="en-US" i="1"/>
              <a:t>list</a:t>
            </a:r>
            <a:r>
              <a:rPr lang="en-US" altLang="en-US"/>
              <a:t> </a:t>
            </a:r>
            <a:r>
              <a:rPr lang="en-US" altLang="en-US">
                <a:sym typeface="Symbol" panose="05050102010706020507" pitchFamily="18" charset="2"/>
              </a:rPr>
              <a:t> dangling pointer – </a:t>
            </a:r>
            <a:r>
              <a:rPr lang="en-US" altLang="en-US"/>
              <a:t>solutions:</a:t>
            </a:r>
          </a:p>
          <a:p>
            <a:pPr lvl="1" eaLnBrk="1" hangingPunct="1"/>
            <a:r>
              <a:rPr lang="en-US" altLang="en-US"/>
              <a:t>Backpointers, so we can delete all pointers.</a:t>
            </a:r>
            <a:br>
              <a:rPr lang="en-US" altLang="en-US"/>
            </a:br>
            <a:r>
              <a:rPr lang="en-US" altLang="en-US"/>
              <a:t>Variable size records a problem.</a:t>
            </a:r>
          </a:p>
          <a:p>
            <a:pPr lvl="1" eaLnBrk="1" hangingPunct="1"/>
            <a:r>
              <a:rPr lang="en-US" altLang="en-US"/>
              <a:t>Backpointers using a daisy chain organization.</a:t>
            </a:r>
          </a:p>
          <a:p>
            <a:pPr lvl="1" eaLnBrk="1" hangingPunct="1"/>
            <a:r>
              <a:rPr lang="en-US" altLang="en-US"/>
              <a:t>Entry-hold-count solution.</a:t>
            </a:r>
          </a:p>
          <a:p>
            <a:pPr eaLnBrk="1" hangingPunct="1"/>
            <a:r>
              <a:rPr lang="en-US" altLang="en-US"/>
              <a:t>Newer type of directory entry:</a:t>
            </a:r>
          </a:p>
          <a:p>
            <a:pPr lvl="1" eaLnBrk="1" hangingPunct="1"/>
            <a:r>
              <a:rPr lang="en-US" altLang="en-US" b="1"/>
              <a:t>Link</a:t>
            </a:r>
            <a:r>
              <a:rPr lang="en-US" altLang="en-US"/>
              <a:t> – another name (pointer) to an existing file</a:t>
            </a:r>
          </a:p>
          <a:p>
            <a:pPr lvl="1" eaLnBrk="1" hangingPunct="1"/>
            <a:r>
              <a:rPr lang="en-US" altLang="en-US" b="1"/>
              <a:t>Resolve the link</a:t>
            </a:r>
            <a:r>
              <a:rPr lang="en-US" altLang="en-US"/>
              <a:t> – follow pointer to locate the file</a:t>
            </a:r>
          </a:p>
        </p:txBody>
      </p:sp>
    </p:spTree>
    <p:extLst>
      <p:ext uri="{BB962C8B-B14F-4D97-AF65-F5344CB8AC3E}">
        <p14:creationId xmlns:p14="http://schemas.microsoft.com/office/powerpoint/2010/main" val="142760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3795" name="Rectangle 5"/>
          <p:cNvSpPr>
            <a:spLocks noGrp="1" noChangeArrowheads="1"/>
          </p:cNvSpPr>
          <p:nvPr>
            <p:ph type="title"/>
          </p:nvPr>
        </p:nvSpPr>
        <p:spPr>
          <a:xfrm>
            <a:off x="2286000" y="719138"/>
            <a:ext cx="8382000" cy="609600"/>
          </a:xfrm>
        </p:spPr>
        <p:txBody>
          <a:bodyPr/>
          <a:lstStyle/>
          <a:p>
            <a:pPr eaLnBrk="1" hangingPunct="1"/>
            <a:r>
              <a:rPr lang="en-US" altLang="en-US" sz="3600"/>
              <a:t>Shared File Example</a:t>
            </a:r>
          </a:p>
        </p:txBody>
      </p:sp>
      <p:pic>
        <p:nvPicPr>
          <p:cNvPr id="33796" name="Picture 4" descr="04-17"/>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65401" y="1712913"/>
            <a:ext cx="7820025" cy="3789362"/>
          </a:xfrm>
        </p:spPr>
      </p:pic>
      <p:sp>
        <p:nvSpPr>
          <p:cNvPr id="33797" name="Text Box 7"/>
          <p:cNvSpPr txBox="1">
            <a:spLocks noChangeArrowheads="1"/>
          </p:cNvSpPr>
          <p:nvPr/>
        </p:nvSpPr>
        <p:spPr bwMode="auto">
          <a:xfrm>
            <a:off x="2336800" y="5567364"/>
            <a:ext cx="833120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eaLnBrk="1" hangingPunct="1">
              <a:spcBef>
                <a:spcPct val="20000"/>
              </a:spcBef>
              <a:buFontTx/>
              <a:buAutoNum type="alphaLcParenBoth"/>
            </a:pPr>
            <a:r>
              <a:rPr lang="en-US" altLang="en-US"/>
              <a:t>Situation prior to linking. (b) After the link is created. </a:t>
            </a:r>
          </a:p>
          <a:p>
            <a:pPr algn="l" rtl="0" eaLnBrk="1" hangingPunct="1">
              <a:spcBef>
                <a:spcPct val="20000"/>
              </a:spcBef>
            </a:pPr>
            <a:r>
              <a:rPr lang="en-US" altLang="en-US"/>
              <a:t>(c) After the original owner removes the file.</a:t>
            </a:r>
          </a:p>
          <a:p>
            <a:pPr algn="l" eaLnBrk="1" hangingPunct="1"/>
            <a:endParaRPr lang="en-US" altLang="en-US"/>
          </a:p>
        </p:txBody>
      </p:sp>
    </p:spTree>
    <p:extLst>
      <p:ext uri="{BB962C8B-B14F-4D97-AF65-F5344CB8AC3E}">
        <p14:creationId xmlns:p14="http://schemas.microsoft.com/office/powerpoint/2010/main" val="2883943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4819" name="Rectangle 2"/>
          <p:cNvSpPr>
            <a:spLocks noGrp="1" noChangeArrowheads="1"/>
          </p:cNvSpPr>
          <p:nvPr>
            <p:ph type="title"/>
          </p:nvPr>
        </p:nvSpPr>
        <p:spPr>
          <a:xfrm>
            <a:off x="2286000" y="690563"/>
            <a:ext cx="8382000" cy="609600"/>
          </a:xfrm>
        </p:spPr>
        <p:txBody>
          <a:bodyPr/>
          <a:lstStyle/>
          <a:p>
            <a:pPr eaLnBrk="1" hangingPunct="1"/>
            <a:r>
              <a:rPr lang="en-US" altLang="en-US" sz="3600"/>
              <a:t>General Graph Directory</a:t>
            </a:r>
            <a:endParaRPr lang="en-US" altLang="en-US" sz="2800"/>
          </a:p>
        </p:txBody>
      </p:sp>
      <p:pic>
        <p:nvPicPr>
          <p:cNvPr id="34820"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95539" y="1797051"/>
            <a:ext cx="8061325" cy="4843463"/>
          </a:xfrm>
        </p:spPr>
      </p:pic>
    </p:spTree>
    <p:extLst>
      <p:ext uri="{BB962C8B-B14F-4D97-AF65-F5344CB8AC3E}">
        <p14:creationId xmlns:p14="http://schemas.microsoft.com/office/powerpoint/2010/main" val="2859248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5843" name="Rectangle 2"/>
          <p:cNvSpPr>
            <a:spLocks noGrp="1" noChangeArrowheads="1"/>
          </p:cNvSpPr>
          <p:nvPr>
            <p:ph type="title"/>
          </p:nvPr>
        </p:nvSpPr>
        <p:spPr>
          <a:xfrm>
            <a:off x="2286000" y="704850"/>
            <a:ext cx="8382000" cy="609600"/>
          </a:xfrm>
        </p:spPr>
        <p:txBody>
          <a:bodyPr/>
          <a:lstStyle/>
          <a:p>
            <a:pPr eaLnBrk="1" hangingPunct="1"/>
            <a:r>
              <a:rPr lang="en-US" altLang="en-US" sz="3600"/>
              <a:t>General Graph Directory</a:t>
            </a:r>
          </a:p>
        </p:txBody>
      </p:sp>
      <p:sp>
        <p:nvSpPr>
          <p:cNvPr id="35844" name="Rectangle 3"/>
          <p:cNvSpPr>
            <a:spLocks noGrp="1" noChangeArrowheads="1"/>
          </p:cNvSpPr>
          <p:nvPr>
            <p:ph type="body" idx="1"/>
          </p:nvPr>
        </p:nvSpPr>
        <p:spPr/>
        <p:txBody>
          <a:bodyPr/>
          <a:lstStyle/>
          <a:p>
            <a:pPr eaLnBrk="1" hangingPunct="1"/>
            <a:r>
              <a:rPr lang="en-US" altLang="en-US" sz="3600"/>
              <a:t>How do we guarantee no cycles?</a:t>
            </a:r>
          </a:p>
          <a:p>
            <a:pPr lvl="1" eaLnBrk="1" hangingPunct="1"/>
            <a:r>
              <a:rPr lang="en-US" altLang="en-US" sz="3200"/>
              <a:t>Allow only links to files, not subdirectories.</a:t>
            </a:r>
          </a:p>
          <a:p>
            <a:pPr lvl="1" eaLnBrk="1" hangingPunct="1"/>
            <a:r>
              <a:rPr lang="en-US" altLang="en-US" sz="3200"/>
              <a:t>Every time a new link is added use a cycle detection algorithm to determine whether </a:t>
            </a:r>
            <a:br>
              <a:rPr lang="en-US" altLang="en-US" sz="3200"/>
            </a:br>
            <a:r>
              <a:rPr lang="en-US" altLang="en-US" sz="3200"/>
              <a:t>it is OK.</a:t>
            </a:r>
          </a:p>
          <a:p>
            <a:pPr lvl="1" eaLnBrk="1" hangingPunct="1"/>
            <a:r>
              <a:rPr lang="en-US" altLang="en-US" sz="3200"/>
              <a:t>Use garbage collection.</a:t>
            </a:r>
          </a:p>
        </p:txBody>
      </p:sp>
    </p:spTree>
    <p:extLst>
      <p:ext uri="{BB962C8B-B14F-4D97-AF65-F5344CB8AC3E}">
        <p14:creationId xmlns:p14="http://schemas.microsoft.com/office/powerpoint/2010/main" val="30196815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6867" name="Rectangle 2"/>
          <p:cNvSpPr>
            <a:spLocks noGrp="1" noChangeArrowheads="1"/>
          </p:cNvSpPr>
          <p:nvPr>
            <p:ph type="title"/>
          </p:nvPr>
        </p:nvSpPr>
        <p:spPr>
          <a:xfrm>
            <a:off x="1660236" y="387927"/>
            <a:ext cx="11176000" cy="609600"/>
          </a:xfrm>
        </p:spPr>
        <p:txBody>
          <a:bodyPr/>
          <a:lstStyle/>
          <a:p>
            <a:pPr eaLnBrk="1" hangingPunct="1"/>
            <a:r>
              <a:rPr lang="en-US" altLang="en-US" sz="3600" dirty="0"/>
              <a:t>File System Mounting</a:t>
            </a:r>
          </a:p>
        </p:txBody>
      </p:sp>
      <p:sp>
        <p:nvSpPr>
          <p:cNvPr id="36868" name="Rectangle 3"/>
          <p:cNvSpPr>
            <a:spLocks noGrp="1" noChangeArrowheads="1"/>
          </p:cNvSpPr>
          <p:nvPr>
            <p:ph type="body" sz="half" idx="1"/>
          </p:nvPr>
        </p:nvSpPr>
        <p:spPr>
          <a:xfrm>
            <a:off x="2286000" y="1600200"/>
            <a:ext cx="8382000" cy="5181600"/>
          </a:xfrm>
        </p:spPr>
        <p:txBody>
          <a:bodyPr/>
          <a:lstStyle/>
          <a:p>
            <a:pPr eaLnBrk="1" hangingPunct="1"/>
            <a:r>
              <a:rPr lang="en-US" altLang="en-US" smtClean="0"/>
              <a:t>A file system must be </a:t>
            </a:r>
            <a:r>
              <a:rPr lang="en-US" altLang="en-US" b="1" smtClean="0"/>
              <a:t>mounted</a:t>
            </a:r>
            <a:r>
              <a:rPr lang="en-US" altLang="en-US" smtClean="0"/>
              <a:t> before it can </a:t>
            </a:r>
            <a:br>
              <a:rPr lang="en-US" altLang="en-US" smtClean="0"/>
            </a:br>
            <a:r>
              <a:rPr lang="en-US" altLang="en-US" smtClean="0"/>
              <a:t>be accessed.</a:t>
            </a:r>
          </a:p>
          <a:p>
            <a:pPr eaLnBrk="1" hangingPunct="1"/>
            <a:r>
              <a:rPr lang="en-US" altLang="en-US" smtClean="0"/>
              <a:t>A unmounted file system is mounted at a </a:t>
            </a:r>
            <a:r>
              <a:rPr lang="en-US" altLang="en-US" b="1" smtClean="0"/>
              <a:t>mount point.</a:t>
            </a:r>
            <a:endParaRPr lang="en-US" altLang="en-US" smtClean="0"/>
          </a:p>
        </p:txBody>
      </p:sp>
      <p:pic>
        <p:nvPicPr>
          <p:cNvPr id="36869" name="Picture 4" descr="01-2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092450" y="3840164"/>
            <a:ext cx="6534150" cy="2809875"/>
          </a:xfrm>
        </p:spPr>
      </p:pic>
    </p:spTree>
    <p:extLst>
      <p:ext uri="{BB962C8B-B14F-4D97-AF65-F5344CB8AC3E}">
        <p14:creationId xmlns:p14="http://schemas.microsoft.com/office/powerpoint/2010/main" val="12600386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7891" name="Rectangle 5"/>
          <p:cNvSpPr>
            <a:spLocks noGrp="1" noChangeArrowheads="1"/>
          </p:cNvSpPr>
          <p:nvPr>
            <p:ph type="title"/>
          </p:nvPr>
        </p:nvSpPr>
        <p:spPr>
          <a:xfrm>
            <a:off x="2286000" y="690563"/>
            <a:ext cx="8382000" cy="609600"/>
          </a:xfrm>
        </p:spPr>
        <p:txBody>
          <a:bodyPr/>
          <a:lstStyle/>
          <a:p>
            <a:pPr eaLnBrk="1" hangingPunct="1"/>
            <a:r>
              <a:rPr lang="en-US" altLang="en-US" sz="3600"/>
              <a:t>Example – File System Mounting</a:t>
            </a:r>
          </a:p>
        </p:txBody>
      </p:sp>
      <p:pic>
        <p:nvPicPr>
          <p:cNvPr id="37892" name="Picture 4" descr="01-1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09851" y="1670050"/>
            <a:ext cx="7616825" cy="4135438"/>
          </a:xfrm>
        </p:spPr>
      </p:pic>
      <p:sp>
        <p:nvSpPr>
          <p:cNvPr id="37893" name="Text Box 7"/>
          <p:cNvSpPr txBox="1">
            <a:spLocks noChangeArrowheads="1"/>
          </p:cNvSpPr>
          <p:nvPr/>
        </p:nvSpPr>
        <p:spPr bwMode="auto">
          <a:xfrm>
            <a:off x="2295526" y="5781675"/>
            <a:ext cx="83724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eaLnBrk="1" hangingPunct="1"/>
            <a:r>
              <a:rPr lang="en-US" altLang="en-US" sz="3200"/>
              <a:t>(a) Before mounting  (b) Mounted system</a:t>
            </a:r>
          </a:p>
        </p:txBody>
      </p:sp>
    </p:spTree>
    <p:extLst>
      <p:ext uri="{BB962C8B-B14F-4D97-AF65-F5344CB8AC3E}">
        <p14:creationId xmlns:p14="http://schemas.microsoft.com/office/powerpoint/2010/main" val="1546214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8915" name="Rectangle 2"/>
          <p:cNvSpPr>
            <a:spLocks noGrp="1" noChangeArrowheads="1"/>
          </p:cNvSpPr>
          <p:nvPr>
            <p:ph type="title"/>
          </p:nvPr>
        </p:nvSpPr>
        <p:spPr>
          <a:xfrm>
            <a:off x="2286000" y="676275"/>
            <a:ext cx="8382000" cy="609600"/>
          </a:xfrm>
        </p:spPr>
        <p:txBody>
          <a:bodyPr/>
          <a:lstStyle/>
          <a:p>
            <a:pPr eaLnBrk="1" hangingPunct="1"/>
            <a:r>
              <a:rPr lang="en-US" altLang="en-US" sz="3600"/>
              <a:t>File Sharing</a:t>
            </a:r>
          </a:p>
        </p:txBody>
      </p:sp>
      <p:sp>
        <p:nvSpPr>
          <p:cNvPr id="38916" name="Rectangle 3"/>
          <p:cNvSpPr>
            <a:spLocks noGrp="1" noChangeArrowheads="1"/>
          </p:cNvSpPr>
          <p:nvPr>
            <p:ph type="body" idx="1"/>
          </p:nvPr>
        </p:nvSpPr>
        <p:spPr>
          <a:xfrm>
            <a:off x="2286000" y="1600200"/>
            <a:ext cx="8382000" cy="5257800"/>
          </a:xfrm>
        </p:spPr>
        <p:txBody>
          <a:bodyPr/>
          <a:lstStyle/>
          <a:p>
            <a:pPr eaLnBrk="1" hangingPunct="1"/>
            <a:r>
              <a:rPr lang="en-US" altLang="en-US" sz="2400"/>
              <a:t>Sharing of files on multi-user systems is desirable.</a:t>
            </a:r>
          </a:p>
          <a:p>
            <a:pPr eaLnBrk="1" hangingPunct="1"/>
            <a:r>
              <a:rPr lang="en-US" altLang="en-US" sz="2400"/>
              <a:t>Sharing may be done through a </a:t>
            </a:r>
            <a:r>
              <a:rPr lang="en-US" altLang="en-US" sz="2400" i="1"/>
              <a:t>protection</a:t>
            </a:r>
            <a:r>
              <a:rPr lang="en-US" altLang="en-US" sz="2400"/>
              <a:t> scheme.</a:t>
            </a:r>
          </a:p>
          <a:p>
            <a:pPr eaLnBrk="1" hangingPunct="1"/>
            <a:r>
              <a:rPr lang="en-US" altLang="en-US" sz="2400"/>
              <a:t>On distributed systems, files may be shared across a network.</a:t>
            </a:r>
          </a:p>
          <a:p>
            <a:pPr eaLnBrk="1" hangingPunct="1"/>
            <a:r>
              <a:rPr lang="en-US" altLang="en-US" sz="2400"/>
              <a:t>Network File System (NFS) is a common distributed file-sharing method.</a:t>
            </a:r>
          </a:p>
          <a:p>
            <a:pPr eaLnBrk="1" hangingPunct="1"/>
            <a:r>
              <a:rPr lang="en-US" altLang="en-US" sz="2400">
                <a:ea typeface="ＭＳ Ｐゴシック" panose="020B0600070205080204" pitchFamily="34" charset="-128"/>
              </a:rPr>
              <a:t>If multi-user system:</a:t>
            </a:r>
            <a:endParaRPr lang="en-US" altLang="en-US" sz="2400"/>
          </a:p>
          <a:p>
            <a:pPr lvl="1" eaLnBrk="1" hangingPunct="1"/>
            <a:r>
              <a:rPr lang="en-US" altLang="en-US" b="1"/>
              <a:t>User IDs</a:t>
            </a:r>
            <a:r>
              <a:rPr lang="en-US" altLang="en-US"/>
              <a:t> identify users, allowing permissions and protections to be per-user.</a:t>
            </a:r>
          </a:p>
          <a:p>
            <a:pPr lvl="1" eaLnBrk="1" hangingPunct="1"/>
            <a:r>
              <a:rPr lang="en-US" altLang="en-US" b="1"/>
              <a:t>Group IDs</a:t>
            </a:r>
            <a:r>
              <a:rPr lang="en-US" altLang="en-US"/>
              <a:t> allow users to be in groups, permitting group access rights.</a:t>
            </a:r>
          </a:p>
          <a:p>
            <a:pPr lvl="1"/>
            <a:r>
              <a:rPr lang="en-US" altLang="en-US"/>
              <a:t>Owner/Group of a file/directory.</a:t>
            </a:r>
          </a:p>
        </p:txBody>
      </p:sp>
    </p:spTree>
    <p:extLst>
      <p:ext uri="{BB962C8B-B14F-4D97-AF65-F5344CB8AC3E}">
        <p14:creationId xmlns:p14="http://schemas.microsoft.com/office/powerpoint/2010/main" val="1821306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err="1" smtClean="0"/>
              <a:t>FileSystem</a:t>
            </a:r>
            <a:r>
              <a:rPr lang="es-ES" dirty="0" smtClean="0"/>
              <a:t> Interface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902071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9939" name="Rectangle 2"/>
          <p:cNvSpPr>
            <a:spLocks noGrp="1" noChangeArrowheads="1"/>
          </p:cNvSpPr>
          <p:nvPr>
            <p:ph type="title"/>
          </p:nvPr>
        </p:nvSpPr>
        <p:spPr>
          <a:xfrm>
            <a:off x="2457450" y="749301"/>
            <a:ext cx="8229600" cy="576263"/>
          </a:xfrm>
        </p:spPr>
        <p:txBody>
          <a:bodyPr>
            <a:normAutofit fontScale="90000"/>
          </a:bodyPr>
          <a:lstStyle/>
          <a:p>
            <a:pPr eaLnBrk="1" hangingPunct="1"/>
            <a:r>
              <a:rPr lang="en-US" altLang="en-US" sz="3600"/>
              <a:t>File Sharing – Remote File Systems</a:t>
            </a:r>
          </a:p>
        </p:txBody>
      </p:sp>
      <p:sp>
        <p:nvSpPr>
          <p:cNvPr id="39940" name="Rectangle 3"/>
          <p:cNvSpPr>
            <a:spLocks noGrp="1" noChangeArrowheads="1"/>
          </p:cNvSpPr>
          <p:nvPr>
            <p:ph type="body" idx="1"/>
          </p:nvPr>
        </p:nvSpPr>
        <p:spPr>
          <a:xfrm>
            <a:off x="2224089" y="1687514"/>
            <a:ext cx="8472487" cy="5170487"/>
          </a:xfrm>
        </p:spPr>
        <p:txBody>
          <a:bodyPr/>
          <a:lstStyle/>
          <a:p>
            <a:pPr eaLnBrk="1" hangingPunct="1">
              <a:lnSpc>
                <a:spcPct val="80000"/>
              </a:lnSpc>
            </a:pPr>
            <a:r>
              <a:rPr lang="en-US" altLang="en-US" sz="2400"/>
              <a:t>Uses networking to allow file system access between systems:</a:t>
            </a:r>
          </a:p>
          <a:p>
            <a:pPr lvl="1" eaLnBrk="1" hangingPunct="1">
              <a:lnSpc>
                <a:spcPct val="80000"/>
              </a:lnSpc>
            </a:pPr>
            <a:r>
              <a:rPr lang="en-US" altLang="en-US" sz="2000"/>
              <a:t>Manually via programs like FTP.</a:t>
            </a:r>
          </a:p>
          <a:p>
            <a:pPr lvl="1" eaLnBrk="1" hangingPunct="1">
              <a:lnSpc>
                <a:spcPct val="80000"/>
              </a:lnSpc>
            </a:pPr>
            <a:r>
              <a:rPr lang="en-US" altLang="en-US" sz="2000"/>
              <a:t>Automatically, seamlessly using </a:t>
            </a:r>
            <a:r>
              <a:rPr lang="en-US" altLang="en-US" sz="2000" b="1"/>
              <a:t>distributed file systems.</a:t>
            </a:r>
          </a:p>
          <a:p>
            <a:pPr lvl="1" eaLnBrk="1" hangingPunct="1">
              <a:lnSpc>
                <a:spcPct val="80000"/>
              </a:lnSpc>
            </a:pPr>
            <a:r>
              <a:rPr lang="en-US" altLang="en-US" sz="2000"/>
              <a:t>Semi automatically via the</a:t>
            </a:r>
            <a:r>
              <a:rPr lang="en-US" altLang="en-US" sz="2000" b="1">
                <a:solidFill>
                  <a:schemeClr val="tx2"/>
                </a:solidFill>
              </a:rPr>
              <a:t> W</a:t>
            </a:r>
            <a:r>
              <a:rPr lang="en-US" altLang="en-US" sz="2000" b="1"/>
              <a:t>eb.</a:t>
            </a:r>
          </a:p>
          <a:p>
            <a:pPr eaLnBrk="1" hangingPunct="1">
              <a:lnSpc>
                <a:spcPct val="80000"/>
              </a:lnSpc>
            </a:pPr>
            <a:r>
              <a:rPr lang="en-US" altLang="en-US" sz="2400"/>
              <a:t>Client-server model allows clients to mount remote file systems from servers:</a:t>
            </a:r>
          </a:p>
          <a:p>
            <a:pPr lvl="1" eaLnBrk="1" hangingPunct="1">
              <a:lnSpc>
                <a:spcPct val="80000"/>
              </a:lnSpc>
            </a:pPr>
            <a:r>
              <a:rPr lang="en-US" altLang="en-US" sz="2000"/>
              <a:t>Server can serve multiple clients.</a:t>
            </a:r>
          </a:p>
          <a:p>
            <a:pPr lvl="1" eaLnBrk="1" hangingPunct="1">
              <a:lnSpc>
                <a:spcPct val="80000"/>
              </a:lnSpc>
            </a:pPr>
            <a:r>
              <a:rPr lang="en-US" altLang="en-US" sz="2000"/>
              <a:t>Client &amp; user-on-client identification is insecure/complicated.</a:t>
            </a:r>
          </a:p>
          <a:p>
            <a:pPr lvl="1" eaLnBrk="1" hangingPunct="1">
              <a:lnSpc>
                <a:spcPct val="80000"/>
              </a:lnSpc>
            </a:pPr>
            <a:r>
              <a:rPr lang="en-US" altLang="en-US" sz="2000" b="1"/>
              <a:t>NFS</a:t>
            </a:r>
            <a:r>
              <a:rPr lang="en-US" altLang="en-US" sz="2000"/>
              <a:t> is standard UNIX client-server file sharing protocol.</a:t>
            </a:r>
          </a:p>
          <a:p>
            <a:pPr lvl="1" eaLnBrk="1" hangingPunct="1">
              <a:lnSpc>
                <a:spcPct val="80000"/>
              </a:lnSpc>
            </a:pPr>
            <a:r>
              <a:rPr lang="en-US" altLang="en-US" sz="2000" b="1"/>
              <a:t>CIFS</a:t>
            </a:r>
            <a:r>
              <a:rPr lang="en-US" altLang="en-US" sz="2000"/>
              <a:t> is standard Windows protocol.</a:t>
            </a:r>
          </a:p>
          <a:p>
            <a:pPr lvl="1" eaLnBrk="1" hangingPunct="1">
              <a:lnSpc>
                <a:spcPct val="80000"/>
              </a:lnSpc>
            </a:pPr>
            <a:r>
              <a:rPr lang="en-US" altLang="en-US" sz="2000"/>
              <a:t>Standard operating system file calls are translated into </a:t>
            </a:r>
            <a:br>
              <a:rPr lang="en-US" altLang="en-US" sz="2000"/>
            </a:br>
            <a:r>
              <a:rPr lang="en-US" altLang="en-US" sz="2000"/>
              <a:t>remote calls.</a:t>
            </a:r>
          </a:p>
          <a:p>
            <a:pPr lvl="1" eaLnBrk="1" hangingPunct="1">
              <a:lnSpc>
                <a:spcPct val="80000"/>
              </a:lnSpc>
            </a:pPr>
            <a:r>
              <a:rPr lang="en-US" altLang="en-US" sz="2000">
                <a:ea typeface="ＭＳ Ｐゴシック" panose="020B0600070205080204" pitchFamily="34" charset="-128"/>
              </a:rPr>
              <a:t>Distributed Information Systems (distributed naming services) such as LDAP, DNS, NIS, Active Directory implement unified access to information needed for remote computing.</a:t>
            </a:r>
          </a:p>
          <a:p>
            <a:pPr lvl="1" eaLnBrk="1" hangingPunct="1">
              <a:lnSpc>
                <a:spcPct val="80000"/>
              </a:lnSpc>
            </a:pPr>
            <a:endParaRPr lang="en-US" altLang="en-US" sz="2000"/>
          </a:p>
        </p:txBody>
      </p:sp>
    </p:spTree>
    <p:extLst>
      <p:ext uri="{BB962C8B-B14F-4D97-AF65-F5344CB8AC3E}">
        <p14:creationId xmlns:p14="http://schemas.microsoft.com/office/powerpoint/2010/main" val="1421721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40963" name="Rectangle 2"/>
          <p:cNvSpPr>
            <a:spLocks noGrp="1" noChangeArrowheads="1"/>
          </p:cNvSpPr>
          <p:nvPr>
            <p:ph type="title"/>
          </p:nvPr>
        </p:nvSpPr>
        <p:spPr>
          <a:xfrm>
            <a:off x="2286000" y="698500"/>
            <a:ext cx="8382000" cy="609600"/>
          </a:xfrm>
        </p:spPr>
        <p:txBody>
          <a:bodyPr/>
          <a:lstStyle/>
          <a:p>
            <a:pPr eaLnBrk="1" hangingPunct="1"/>
            <a:r>
              <a:rPr lang="en-US" altLang="en-US" sz="3600"/>
              <a:t>Mounting Remote Name Spaces</a:t>
            </a:r>
          </a:p>
        </p:txBody>
      </p:sp>
      <p:pic>
        <p:nvPicPr>
          <p:cNvPr id="40964" name="Picture 4" descr="05-1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1901" y="1714501"/>
            <a:ext cx="7915275" cy="5019675"/>
          </a:xfrm>
        </p:spPr>
      </p:pic>
    </p:spTree>
    <p:extLst>
      <p:ext uri="{BB962C8B-B14F-4D97-AF65-F5344CB8AC3E}">
        <p14:creationId xmlns:p14="http://schemas.microsoft.com/office/powerpoint/2010/main" val="4161584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41987" name="Rectangle 2"/>
          <p:cNvSpPr>
            <a:spLocks noGrp="1" noChangeArrowheads="1"/>
          </p:cNvSpPr>
          <p:nvPr>
            <p:ph type="title"/>
          </p:nvPr>
        </p:nvSpPr>
        <p:spPr>
          <a:xfrm>
            <a:off x="2286000" y="733425"/>
            <a:ext cx="8382000" cy="609600"/>
          </a:xfrm>
        </p:spPr>
        <p:txBody>
          <a:bodyPr/>
          <a:lstStyle/>
          <a:p>
            <a:pPr eaLnBrk="1" hangingPunct="1"/>
            <a:r>
              <a:rPr lang="en-US" altLang="en-US" sz="3600"/>
              <a:t>File Sharing – Failure Modes</a:t>
            </a:r>
          </a:p>
        </p:txBody>
      </p:sp>
      <p:sp>
        <p:nvSpPr>
          <p:cNvPr id="41988" name="Rectangle 3"/>
          <p:cNvSpPr>
            <a:spLocks noGrp="1" noChangeArrowheads="1"/>
          </p:cNvSpPr>
          <p:nvPr>
            <p:ph type="body" idx="1"/>
          </p:nvPr>
        </p:nvSpPr>
        <p:spPr>
          <a:xfrm>
            <a:off x="2286000" y="1600200"/>
            <a:ext cx="8382000" cy="5257800"/>
          </a:xfrm>
        </p:spPr>
        <p:txBody>
          <a:bodyPr/>
          <a:lstStyle/>
          <a:p>
            <a:r>
              <a:rPr lang="en-US" altLang="en-US">
                <a:ea typeface="ＭＳ Ｐゴシック" panose="020B0600070205080204" pitchFamily="34" charset="-128"/>
              </a:rPr>
              <a:t>All file systems have failure modes:</a:t>
            </a:r>
          </a:p>
          <a:p>
            <a:pPr lvl="1"/>
            <a:r>
              <a:rPr lang="en-US" altLang="en-US" smtClean="0"/>
              <a:t>For example corruption of directory structures or other non-user data, called metadata.</a:t>
            </a:r>
          </a:p>
          <a:p>
            <a:r>
              <a:rPr lang="en-US" altLang="en-US">
                <a:ea typeface="ＭＳ Ｐゴシック" panose="020B0600070205080204" pitchFamily="34" charset="-128"/>
              </a:rPr>
              <a:t>Remote file systems add new failure modes, due to network failure, server failure.</a:t>
            </a:r>
          </a:p>
          <a:p>
            <a:r>
              <a:rPr lang="en-US" altLang="en-US">
                <a:ea typeface="ＭＳ Ｐゴシック" panose="020B0600070205080204" pitchFamily="34" charset="-128"/>
              </a:rPr>
              <a:t>Recovery from failure can </a:t>
            </a:r>
            <a:r>
              <a:rPr lang="en-US" altLang="en-US"/>
              <a:t>involve state information about status of each remote request.</a:t>
            </a:r>
          </a:p>
          <a:p>
            <a:r>
              <a:rPr lang="en-US" altLang="en-US"/>
              <a:t>Stateless protocols such as NFS v3 include all </a:t>
            </a:r>
            <a:r>
              <a:rPr lang="en-US" altLang="en-US">
                <a:ea typeface="ＭＳ Ｐゴシック" panose="020B0600070205080204" pitchFamily="34" charset="-128"/>
              </a:rPr>
              <a:t>information in each request, allowing easy recovery but less security.</a:t>
            </a:r>
          </a:p>
        </p:txBody>
      </p:sp>
    </p:spTree>
    <p:extLst>
      <p:ext uri="{BB962C8B-B14F-4D97-AF65-F5344CB8AC3E}">
        <p14:creationId xmlns:p14="http://schemas.microsoft.com/office/powerpoint/2010/main" val="1098302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43011" name="Rectangle 2"/>
          <p:cNvSpPr>
            <a:spLocks noGrp="1" noChangeArrowheads="1"/>
          </p:cNvSpPr>
          <p:nvPr>
            <p:ph type="title"/>
          </p:nvPr>
        </p:nvSpPr>
        <p:spPr>
          <a:xfrm>
            <a:off x="2286000" y="719138"/>
            <a:ext cx="8382000" cy="609600"/>
          </a:xfrm>
        </p:spPr>
        <p:txBody>
          <a:bodyPr/>
          <a:lstStyle/>
          <a:p>
            <a:pPr eaLnBrk="1" hangingPunct="1"/>
            <a:r>
              <a:rPr lang="en-US" altLang="en-US" sz="3600"/>
              <a:t>Protection</a:t>
            </a:r>
          </a:p>
        </p:txBody>
      </p:sp>
      <p:sp>
        <p:nvSpPr>
          <p:cNvPr id="43012" name="Rectangle 3"/>
          <p:cNvSpPr>
            <a:spLocks noGrp="1" noChangeArrowheads="1"/>
          </p:cNvSpPr>
          <p:nvPr>
            <p:ph type="body" idx="1"/>
          </p:nvPr>
        </p:nvSpPr>
        <p:spPr/>
        <p:txBody>
          <a:bodyPr/>
          <a:lstStyle/>
          <a:p>
            <a:pPr eaLnBrk="1" hangingPunct="1">
              <a:lnSpc>
                <a:spcPct val="90000"/>
              </a:lnSpc>
            </a:pPr>
            <a:r>
              <a:rPr lang="en-US" altLang="en-US" smtClean="0"/>
              <a:t>File owner/creator should be able to control:</a:t>
            </a:r>
          </a:p>
          <a:p>
            <a:pPr lvl="1" eaLnBrk="1" hangingPunct="1">
              <a:lnSpc>
                <a:spcPct val="90000"/>
              </a:lnSpc>
            </a:pPr>
            <a:r>
              <a:rPr lang="en-US" altLang="en-US" smtClean="0"/>
              <a:t>what can be done</a:t>
            </a:r>
          </a:p>
          <a:p>
            <a:pPr lvl="1" eaLnBrk="1" hangingPunct="1">
              <a:lnSpc>
                <a:spcPct val="90000"/>
              </a:lnSpc>
            </a:pPr>
            <a:r>
              <a:rPr lang="en-US" altLang="en-US" smtClean="0"/>
              <a:t>and by whom</a:t>
            </a:r>
          </a:p>
          <a:p>
            <a:pPr eaLnBrk="1" hangingPunct="1">
              <a:lnSpc>
                <a:spcPct val="90000"/>
              </a:lnSpc>
            </a:pPr>
            <a:r>
              <a:rPr lang="en-US" altLang="en-US" smtClean="0"/>
              <a:t>Types of access:</a:t>
            </a:r>
          </a:p>
          <a:p>
            <a:pPr lvl="1" eaLnBrk="1" hangingPunct="1">
              <a:lnSpc>
                <a:spcPct val="90000"/>
              </a:lnSpc>
            </a:pPr>
            <a:r>
              <a:rPr lang="en-US" altLang="en-US" smtClean="0"/>
              <a:t>Read</a:t>
            </a:r>
          </a:p>
          <a:p>
            <a:pPr lvl="1" eaLnBrk="1" hangingPunct="1">
              <a:lnSpc>
                <a:spcPct val="90000"/>
              </a:lnSpc>
            </a:pPr>
            <a:r>
              <a:rPr lang="en-US" altLang="en-US" smtClean="0"/>
              <a:t>Write</a:t>
            </a:r>
          </a:p>
          <a:p>
            <a:pPr lvl="1" eaLnBrk="1" hangingPunct="1">
              <a:lnSpc>
                <a:spcPct val="90000"/>
              </a:lnSpc>
            </a:pPr>
            <a:r>
              <a:rPr lang="en-US" altLang="en-US" smtClean="0"/>
              <a:t>Execute</a:t>
            </a:r>
          </a:p>
          <a:p>
            <a:pPr lvl="1" eaLnBrk="1" hangingPunct="1">
              <a:lnSpc>
                <a:spcPct val="90000"/>
              </a:lnSpc>
            </a:pPr>
            <a:r>
              <a:rPr lang="en-US" altLang="en-US" smtClean="0"/>
              <a:t>Append</a:t>
            </a:r>
          </a:p>
          <a:p>
            <a:pPr lvl="1" eaLnBrk="1" hangingPunct="1">
              <a:lnSpc>
                <a:spcPct val="90000"/>
              </a:lnSpc>
            </a:pPr>
            <a:r>
              <a:rPr lang="en-US" altLang="en-US" smtClean="0"/>
              <a:t>Delete</a:t>
            </a:r>
          </a:p>
          <a:p>
            <a:pPr lvl="1" eaLnBrk="1" hangingPunct="1">
              <a:lnSpc>
                <a:spcPct val="90000"/>
              </a:lnSpc>
            </a:pPr>
            <a:r>
              <a:rPr lang="en-US" altLang="en-US" smtClean="0"/>
              <a:t>List</a:t>
            </a:r>
          </a:p>
        </p:txBody>
      </p:sp>
    </p:spTree>
    <p:extLst>
      <p:ext uri="{BB962C8B-B14F-4D97-AF65-F5344CB8AC3E}">
        <p14:creationId xmlns:p14="http://schemas.microsoft.com/office/powerpoint/2010/main" val="24279175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44035" name="Rectangle 2"/>
          <p:cNvSpPr>
            <a:spLocks noGrp="1" noChangeArrowheads="1"/>
          </p:cNvSpPr>
          <p:nvPr>
            <p:ph type="title"/>
          </p:nvPr>
        </p:nvSpPr>
        <p:spPr>
          <a:xfrm>
            <a:off x="2286000" y="704850"/>
            <a:ext cx="8382000" cy="609600"/>
          </a:xfrm>
        </p:spPr>
        <p:txBody>
          <a:bodyPr/>
          <a:lstStyle/>
          <a:p>
            <a:pPr eaLnBrk="1" hangingPunct="1"/>
            <a:r>
              <a:rPr lang="en-US" altLang="en-US" sz="3600"/>
              <a:t>Access Lists and Groups</a:t>
            </a:r>
          </a:p>
        </p:txBody>
      </p:sp>
      <p:sp>
        <p:nvSpPr>
          <p:cNvPr id="44036" name="Rectangle 3"/>
          <p:cNvSpPr>
            <a:spLocks noGrp="1" noChangeArrowheads="1"/>
          </p:cNvSpPr>
          <p:nvPr>
            <p:ph type="body" idx="1"/>
          </p:nvPr>
        </p:nvSpPr>
        <p:spPr>
          <a:xfrm>
            <a:off x="2408238" y="1746250"/>
            <a:ext cx="8259762" cy="5111750"/>
          </a:xfrm>
        </p:spPr>
        <p:txBody>
          <a:bodyPr/>
          <a:lstStyle/>
          <a:p>
            <a:pPr>
              <a:tabLst>
                <a:tab pos="1833563" algn="l"/>
                <a:tab pos="4459288" algn="l"/>
                <a:tab pos="5195888" algn="l"/>
                <a:tab pos="5888038" algn="l"/>
              </a:tabLst>
            </a:pPr>
            <a:r>
              <a:rPr lang="en-US" altLang="en-US" sz="2400"/>
              <a:t>Mode of access:  read, write, execute</a:t>
            </a:r>
          </a:p>
          <a:p>
            <a:pPr>
              <a:tabLst>
                <a:tab pos="1833563" algn="l"/>
                <a:tab pos="4459288" algn="l"/>
                <a:tab pos="5195888" algn="l"/>
                <a:tab pos="5888038" algn="l"/>
              </a:tabLst>
            </a:pPr>
            <a:r>
              <a:rPr lang="en-US" altLang="en-US" sz="2400"/>
              <a:t>Three classes of users:		</a:t>
            </a:r>
            <a:r>
              <a:rPr lang="en-US" altLang="en-US" sz="2000"/>
              <a:t>	RWX</a:t>
            </a:r>
          </a:p>
          <a:p>
            <a:pPr>
              <a:spcBef>
                <a:spcPct val="10000"/>
              </a:spcBef>
              <a:buNone/>
              <a:tabLst>
                <a:tab pos="1833563" algn="l"/>
                <a:tab pos="4459288" algn="l"/>
                <a:tab pos="5195888" algn="l"/>
                <a:tab pos="5888038" algn="l"/>
              </a:tabLst>
            </a:pPr>
            <a:r>
              <a:rPr lang="en-US" altLang="en-US" sz="2000"/>
              <a:t>		a) </a:t>
            </a:r>
            <a:r>
              <a:rPr lang="en-US" altLang="en-US" sz="2000" b="1"/>
              <a:t>owner access</a:t>
            </a:r>
            <a:r>
              <a:rPr lang="en-US" altLang="en-US" sz="2000"/>
              <a:t> 	7	</a:t>
            </a:r>
            <a:r>
              <a:rPr lang="en-US" altLang="en-US" sz="2000">
                <a:sym typeface="Symbol" panose="05050102010706020507" pitchFamily="18" charset="2"/>
              </a:rPr>
              <a:t>	1 1 1</a:t>
            </a:r>
            <a:br>
              <a:rPr lang="en-US" altLang="en-US" sz="2000">
                <a:sym typeface="Symbol" panose="05050102010706020507" pitchFamily="18" charset="2"/>
              </a:rPr>
            </a:br>
            <a:r>
              <a:rPr lang="en-US" altLang="en-US" sz="2000">
                <a:sym typeface="Symbol" panose="05050102010706020507" pitchFamily="18" charset="2"/>
              </a:rPr>
              <a:t>				RWX</a:t>
            </a:r>
          </a:p>
          <a:p>
            <a:pPr>
              <a:spcBef>
                <a:spcPct val="10000"/>
              </a:spcBef>
              <a:buNone/>
              <a:tabLst>
                <a:tab pos="1833563" algn="l"/>
                <a:tab pos="4459288" algn="l"/>
                <a:tab pos="5195888" algn="l"/>
                <a:tab pos="5888038" algn="l"/>
              </a:tabLst>
            </a:pPr>
            <a:r>
              <a:rPr lang="en-US" altLang="en-US" sz="2000">
                <a:sym typeface="Symbol" panose="05050102010706020507" pitchFamily="18" charset="2"/>
              </a:rPr>
              <a:t>		b) </a:t>
            </a:r>
            <a:r>
              <a:rPr lang="en-US" altLang="en-US" sz="2000" b="1">
                <a:sym typeface="Symbol" panose="05050102010706020507" pitchFamily="18" charset="2"/>
              </a:rPr>
              <a:t>group access</a:t>
            </a:r>
            <a:r>
              <a:rPr lang="en-US" altLang="en-US" sz="2000">
                <a:sym typeface="Symbol" panose="05050102010706020507" pitchFamily="18" charset="2"/>
              </a:rPr>
              <a:t> 	6	 	1 1 0</a:t>
            </a:r>
          </a:p>
          <a:p>
            <a:pPr>
              <a:spcBef>
                <a:spcPct val="10000"/>
              </a:spcBef>
              <a:buNone/>
              <a:tabLst>
                <a:tab pos="1833563" algn="l"/>
                <a:tab pos="4459288" algn="l"/>
                <a:tab pos="5195888" algn="l"/>
                <a:tab pos="5888038" algn="l"/>
              </a:tabLst>
            </a:pPr>
            <a:r>
              <a:rPr lang="en-US" altLang="en-US" sz="2000">
                <a:sym typeface="Symbol" panose="05050102010706020507" pitchFamily="18" charset="2"/>
              </a:rPr>
              <a:t>					RWX</a:t>
            </a:r>
          </a:p>
          <a:p>
            <a:pPr>
              <a:spcBef>
                <a:spcPct val="10000"/>
              </a:spcBef>
              <a:buNone/>
              <a:tabLst>
                <a:tab pos="1833563" algn="l"/>
                <a:tab pos="4459288" algn="l"/>
                <a:tab pos="5195888" algn="l"/>
                <a:tab pos="5888038" algn="l"/>
              </a:tabLst>
            </a:pPr>
            <a:r>
              <a:rPr lang="en-US" altLang="en-US" sz="2000">
                <a:sym typeface="Symbol" panose="05050102010706020507" pitchFamily="18" charset="2"/>
              </a:rPr>
              <a:t>		c) </a:t>
            </a:r>
            <a:r>
              <a:rPr lang="en-US" altLang="en-US" sz="2000" b="1">
                <a:sym typeface="Symbol" panose="05050102010706020507" pitchFamily="18" charset="2"/>
              </a:rPr>
              <a:t>public access</a:t>
            </a:r>
            <a:r>
              <a:rPr lang="en-US" altLang="en-US" sz="2000">
                <a:sym typeface="Symbol" panose="05050102010706020507" pitchFamily="18" charset="2"/>
              </a:rPr>
              <a:t>	1	 	0 0 1</a:t>
            </a:r>
          </a:p>
          <a:p>
            <a:pPr>
              <a:tabLst>
                <a:tab pos="1833563" algn="l"/>
                <a:tab pos="4459288" algn="l"/>
                <a:tab pos="5195888" algn="l"/>
                <a:tab pos="5888038" algn="l"/>
              </a:tabLst>
            </a:pPr>
            <a:r>
              <a:rPr lang="en-US" altLang="en-US" sz="2400">
                <a:sym typeface="Symbol" panose="05050102010706020507" pitchFamily="18" charset="2"/>
              </a:rPr>
              <a:t>Ask manager to create a group (unique name), say G, </a:t>
            </a:r>
            <a:br>
              <a:rPr lang="en-US" altLang="en-US" sz="2400">
                <a:sym typeface="Symbol" panose="05050102010706020507" pitchFamily="18" charset="2"/>
              </a:rPr>
            </a:br>
            <a:r>
              <a:rPr lang="en-US" altLang="en-US" sz="2400">
                <a:sym typeface="Symbol" panose="05050102010706020507" pitchFamily="18" charset="2"/>
              </a:rPr>
              <a:t>and add some users to the group.</a:t>
            </a:r>
          </a:p>
          <a:p>
            <a:pPr>
              <a:tabLst>
                <a:tab pos="1833563" algn="l"/>
                <a:tab pos="4459288" algn="l"/>
                <a:tab pos="5195888" algn="l"/>
                <a:tab pos="5888038" algn="l"/>
              </a:tabLst>
            </a:pPr>
            <a:r>
              <a:rPr lang="en-US" altLang="en-US" sz="2400">
                <a:sym typeface="Symbol" panose="05050102010706020507" pitchFamily="18" charset="2"/>
              </a:rPr>
              <a:t>For a particular file (say </a:t>
            </a:r>
            <a:r>
              <a:rPr lang="en-US" altLang="en-US" sz="2400" i="1">
                <a:sym typeface="Symbol" panose="05050102010706020507" pitchFamily="18" charset="2"/>
              </a:rPr>
              <a:t>game</a:t>
            </a:r>
            <a:r>
              <a:rPr lang="en-US" altLang="en-US" sz="2400">
                <a:sym typeface="Symbol" panose="05050102010706020507" pitchFamily="18" charset="2"/>
              </a:rPr>
              <a:t>) or subdirectory, define an appropriate access.</a:t>
            </a:r>
          </a:p>
          <a:p>
            <a:pPr>
              <a:buClr>
                <a:schemeClr val="folHlink"/>
              </a:buClr>
              <a:tabLst>
                <a:tab pos="1833563" algn="l"/>
                <a:tab pos="4459288" algn="l"/>
                <a:tab pos="5195888" algn="l"/>
                <a:tab pos="5888038" algn="l"/>
              </a:tabLst>
            </a:pPr>
            <a:r>
              <a:rPr lang="en-US" altLang="en-US" sz="2400">
                <a:sym typeface="Symbol" panose="05050102010706020507" pitchFamily="18" charset="2"/>
              </a:rPr>
              <a:t>Attach a group to a file</a:t>
            </a:r>
            <a:br>
              <a:rPr lang="en-US" altLang="en-US" sz="2400">
                <a:sym typeface="Symbol" panose="05050102010706020507" pitchFamily="18" charset="2"/>
              </a:rPr>
            </a:br>
            <a:endParaRPr lang="en-US" altLang="en-US" sz="1400">
              <a:sym typeface="Symbol" panose="05050102010706020507" pitchFamily="18" charset="2"/>
            </a:endParaRPr>
          </a:p>
        </p:txBody>
      </p:sp>
      <p:sp>
        <p:nvSpPr>
          <p:cNvPr id="44037" name="Text Box 4"/>
          <p:cNvSpPr txBox="1">
            <a:spLocks noChangeArrowheads="1"/>
          </p:cNvSpPr>
          <p:nvPr/>
        </p:nvSpPr>
        <p:spPr bwMode="auto">
          <a:xfrm>
            <a:off x="6361786" y="5196166"/>
            <a:ext cx="81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owner</a:t>
            </a:r>
          </a:p>
        </p:txBody>
      </p:sp>
      <p:sp>
        <p:nvSpPr>
          <p:cNvPr id="44038" name="Text Box 5"/>
          <p:cNvSpPr txBox="1">
            <a:spLocks noChangeArrowheads="1"/>
          </p:cNvSpPr>
          <p:nvPr/>
        </p:nvSpPr>
        <p:spPr bwMode="auto">
          <a:xfrm>
            <a:off x="7027863" y="5197476"/>
            <a:ext cx="768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group</a:t>
            </a:r>
          </a:p>
        </p:txBody>
      </p:sp>
      <p:sp>
        <p:nvSpPr>
          <p:cNvPr id="44039" name="Text Box 6"/>
          <p:cNvSpPr txBox="1">
            <a:spLocks noChangeArrowheads="1"/>
          </p:cNvSpPr>
          <p:nvPr/>
        </p:nvSpPr>
        <p:spPr bwMode="auto">
          <a:xfrm>
            <a:off x="7769225" y="5183188"/>
            <a:ext cx="78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public</a:t>
            </a:r>
          </a:p>
        </p:txBody>
      </p:sp>
      <p:sp>
        <p:nvSpPr>
          <p:cNvPr id="44040" name="Text Box 7"/>
          <p:cNvSpPr txBox="1">
            <a:spLocks noChangeArrowheads="1"/>
          </p:cNvSpPr>
          <p:nvPr/>
        </p:nvSpPr>
        <p:spPr bwMode="auto">
          <a:xfrm>
            <a:off x="6342063" y="5768976"/>
            <a:ext cx="869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chmod</a:t>
            </a:r>
          </a:p>
        </p:txBody>
      </p:sp>
      <p:sp>
        <p:nvSpPr>
          <p:cNvPr id="44041" name="Text Box 8"/>
          <p:cNvSpPr txBox="1">
            <a:spLocks noChangeArrowheads="1"/>
          </p:cNvSpPr>
          <p:nvPr/>
        </p:nvSpPr>
        <p:spPr bwMode="auto">
          <a:xfrm>
            <a:off x="7099300" y="5768976"/>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761</a:t>
            </a:r>
          </a:p>
        </p:txBody>
      </p:sp>
      <p:sp>
        <p:nvSpPr>
          <p:cNvPr id="44042" name="Text Box 9"/>
          <p:cNvSpPr txBox="1">
            <a:spLocks noChangeArrowheads="1"/>
          </p:cNvSpPr>
          <p:nvPr/>
        </p:nvSpPr>
        <p:spPr bwMode="auto">
          <a:xfrm>
            <a:off x="7591425" y="5768976"/>
            <a:ext cx="755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game</a:t>
            </a:r>
          </a:p>
        </p:txBody>
      </p:sp>
      <p:sp>
        <p:nvSpPr>
          <p:cNvPr id="44043" name="Line 10"/>
          <p:cNvSpPr>
            <a:spLocks noChangeShapeType="1"/>
          </p:cNvSpPr>
          <p:nvPr/>
        </p:nvSpPr>
        <p:spPr bwMode="auto">
          <a:xfrm>
            <a:off x="6789738" y="5480050"/>
            <a:ext cx="461962" cy="3317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4" name="Line 11"/>
          <p:cNvSpPr>
            <a:spLocks noChangeShapeType="1"/>
          </p:cNvSpPr>
          <p:nvPr/>
        </p:nvSpPr>
        <p:spPr bwMode="auto">
          <a:xfrm>
            <a:off x="7396163" y="5522914"/>
            <a:ext cx="0"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5" name="Line 12"/>
          <p:cNvSpPr>
            <a:spLocks noChangeShapeType="1"/>
          </p:cNvSpPr>
          <p:nvPr/>
        </p:nvSpPr>
        <p:spPr bwMode="auto">
          <a:xfrm flipH="1">
            <a:off x="7546976" y="5494339"/>
            <a:ext cx="600075" cy="346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6" name="Rectangle 15"/>
          <p:cNvSpPr>
            <a:spLocks noChangeArrowheads="1"/>
          </p:cNvSpPr>
          <p:nvPr/>
        </p:nvSpPr>
        <p:spPr bwMode="auto">
          <a:xfrm>
            <a:off x="3489326" y="5962650"/>
            <a:ext cx="1909763"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rtl="0">
              <a:lnSpc>
                <a:spcPct val="90000"/>
              </a:lnSpc>
              <a:spcBef>
                <a:spcPct val="20000"/>
              </a:spcBef>
              <a:buClr>
                <a:schemeClr val="folHlink"/>
              </a:buClr>
            </a:pPr>
            <a:r>
              <a:rPr kumimoji="1" lang="en-US" altLang="en-US">
                <a:sym typeface="Symbol" panose="05050102010706020507" pitchFamily="18" charset="2"/>
              </a:rPr>
              <a:t>chgrp G game</a:t>
            </a:r>
          </a:p>
        </p:txBody>
      </p:sp>
    </p:spTree>
    <p:extLst>
      <p:ext uri="{BB962C8B-B14F-4D97-AF65-F5344CB8AC3E}">
        <p14:creationId xmlns:p14="http://schemas.microsoft.com/office/powerpoint/2010/main" val="2782674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45059" name="Rectangle 2"/>
          <p:cNvSpPr>
            <a:spLocks noGrp="1" noChangeArrowheads="1"/>
          </p:cNvSpPr>
          <p:nvPr>
            <p:ph type="title"/>
          </p:nvPr>
        </p:nvSpPr>
        <p:spPr>
          <a:xfrm>
            <a:off x="2286000" y="690563"/>
            <a:ext cx="8382000" cy="609600"/>
          </a:xfrm>
        </p:spPr>
        <p:txBody>
          <a:bodyPr/>
          <a:lstStyle/>
          <a:p>
            <a:pPr eaLnBrk="1" hangingPunct="1"/>
            <a:r>
              <a:rPr lang="en-US" altLang="en-US" sz="3600"/>
              <a:t>A Sample UNIX Directory Listing</a:t>
            </a:r>
          </a:p>
        </p:txBody>
      </p:sp>
      <p:pic>
        <p:nvPicPr>
          <p:cNvPr id="45060" name="Picture 2" descr="fg10_16"/>
          <p:cNvPicPr preferRelativeResize="0">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743200" y="1727200"/>
            <a:ext cx="74676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835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46083" name="Rectangle 2"/>
          <p:cNvSpPr>
            <a:spLocks noGrp="1" noChangeArrowheads="1"/>
          </p:cNvSpPr>
          <p:nvPr>
            <p:ph type="title"/>
          </p:nvPr>
        </p:nvSpPr>
        <p:spPr>
          <a:xfrm>
            <a:off x="2303464" y="182563"/>
            <a:ext cx="8428037" cy="1116012"/>
          </a:xfrm>
        </p:spPr>
        <p:txBody>
          <a:bodyPr/>
          <a:lstStyle/>
          <a:p>
            <a:pPr eaLnBrk="1" hangingPunct="1"/>
            <a:r>
              <a:rPr lang="en-US" altLang="en-US" sz="3600"/>
              <a:t>Windows XP </a:t>
            </a:r>
            <a:br>
              <a:rPr lang="en-US" altLang="en-US" sz="3600"/>
            </a:br>
            <a:r>
              <a:rPr lang="en-US" altLang="en-US" sz="3600"/>
              <a:t>Access-control List Management</a:t>
            </a:r>
          </a:p>
        </p:txBody>
      </p:sp>
      <p:pic>
        <p:nvPicPr>
          <p:cNvPr id="46084"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l="21805" t="1199" r="22041" b="1831"/>
          <a:stretch>
            <a:fillRect/>
          </a:stretch>
        </p:blipFill>
        <p:spPr>
          <a:xfrm>
            <a:off x="2297114" y="1658939"/>
            <a:ext cx="8328025" cy="5170487"/>
          </a:xfrm>
        </p:spPr>
      </p:pic>
    </p:spTree>
    <p:extLst>
      <p:ext uri="{BB962C8B-B14F-4D97-AF65-F5344CB8AC3E}">
        <p14:creationId xmlns:p14="http://schemas.microsoft.com/office/powerpoint/2010/main" val="2983692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t>File </a:t>
            </a:r>
            <a:r>
              <a:rPr lang="es-ES" dirty="0" err="1" smtClean="0"/>
              <a:t>System</a:t>
            </a:r>
            <a:r>
              <a:rPr lang="es-ES" dirty="0" smtClean="0"/>
              <a:t> </a:t>
            </a:r>
            <a:r>
              <a:rPr lang="es-ES" dirty="0" err="1" smtClean="0"/>
              <a:t>Implementation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53735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5123" name="Rectangle 2055"/>
          <p:cNvSpPr>
            <a:spLocks noGrp="1" noChangeArrowheads="1"/>
          </p:cNvSpPr>
          <p:nvPr>
            <p:ph type="title"/>
          </p:nvPr>
        </p:nvSpPr>
        <p:spPr>
          <a:xfrm>
            <a:off x="2286000" y="685800"/>
            <a:ext cx="8382000" cy="609600"/>
          </a:xfrm>
        </p:spPr>
        <p:txBody>
          <a:bodyPr/>
          <a:lstStyle/>
          <a:p>
            <a:pPr eaLnBrk="1" hangingPunct="1"/>
            <a:r>
              <a:rPr lang="en-US" altLang="he-IL" sz="3600"/>
              <a:t>File System Implementation</a:t>
            </a:r>
            <a:endParaRPr lang="en-US" altLang="en-US" sz="3600"/>
          </a:p>
        </p:txBody>
      </p:sp>
      <p:sp>
        <p:nvSpPr>
          <p:cNvPr id="5124" name="Rectangle 2056"/>
          <p:cNvSpPr>
            <a:spLocks noGrp="1" noChangeArrowheads="1"/>
          </p:cNvSpPr>
          <p:nvPr>
            <p:ph type="body" idx="1"/>
          </p:nvPr>
        </p:nvSpPr>
        <p:spPr/>
        <p:txBody>
          <a:bodyPr/>
          <a:lstStyle/>
          <a:p>
            <a:pPr eaLnBrk="1" hangingPunct="1"/>
            <a:r>
              <a:rPr lang="en-US" altLang="en-US" smtClean="0"/>
              <a:t>File-System Structure</a:t>
            </a:r>
          </a:p>
          <a:p>
            <a:pPr eaLnBrk="1" hangingPunct="1"/>
            <a:r>
              <a:rPr lang="en-US" altLang="en-US" smtClean="0"/>
              <a:t>File-System Implementation </a:t>
            </a:r>
          </a:p>
          <a:p>
            <a:pPr eaLnBrk="1" hangingPunct="1"/>
            <a:r>
              <a:rPr lang="en-US" altLang="en-US" smtClean="0"/>
              <a:t>Allocation Methods</a:t>
            </a:r>
          </a:p>
          <a:p>
            <a:pPr eaLnBrk="1" hangingPunct="1"/>
            <a:r>
              <a:rPr lang="en-US" altLang="en-US" smtClean="0"/>
              <a:t>Free-Space Management </a:t>
            </a:r>
          </a:p>
          <a:p>
            <a:pPr eaLnBrk="1" hangingPunct="1"/>
            <a:r>
              <a:rPr lang="en-US" altLang="en-US" smtClean="0"/>
              <a:t>Efficiency and Performance</a:t>
            </a:r>
          </a:p>
          <a:p>
            <a:pPr eaLnBrk="1" hangingPunct="1"/>
            <a:r>
              <a:rPr lang="en-US" altLang="en-US" smtClean="0"/>
              <a:t>Recovery</a:t>
            </a:r>
          </a:p>
          <a:p>
            <a:pPr eaLnBrk="1" hangingPunct="1"/>
            <a:endParaRPr lang="en-US" altLang="en-US" sz="4000"/>
          </a:p>
        </p:txBody>
      </p:sp>
      <p:sp>
        <p:nvSpPr>
          <p:cNvPr id="5125" name="Rectangle 2053"/>
          <p:cNvSpPr>
            <a:spLocks noChangeArrowheads="1"/>
          </p:cNvSpPr>
          <p:nvPr/>
        </p:nvSpPr>
        <p:spPr bwMode="auto">
          <a:xfrm>
            <a:off x="2498725" y="1531938"/>
            <a:ext cx="70294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a:p>
        </p:txBody>
      </p:sp>
    </p:spTree>
    <p:extLst>
      <p:ext uri="{BB962C8B-B14F-4D97-AF65-F5344CB8AC3E}">
        <p14:creationId xmlns:p14="http://schemas.microsoft.com/office/powerpoint/2010/main" val="1016645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6147" name="Rectangle 2"/>
          <p:cNvSpPr>
            <a:spLocks noGrp="1" noChangeArrowheads="1"/>
          </p:cNvSpPr>
          <p:nvPr>
            <p:ph type="title"/>
          </p:nvPr>
        </p:nvSpPr>
        <p:spPr>
          <a:xfrm>
            <a:off x="2286000" y="719138"/>
            <a:ext cx="8382000" cy="609600"/>
          </a:xfrm>
        </p:spPr>
        <p:txBody>
          <a:bodyPr/>
          <a:lstStyle/>
          <a:p>
            <a:pPr eaLnBrk="1" hangingPunct="1"/>
            <a:r>
              <a:rPr lang="en-US" altLang="en-US" sz="3600"/>
              <a:t>File-System Structure</a:t>
            </a:r>
          </a:p>
        </p:txBody>
      </p:sp>
      <p:sp>
        <p:nvSpPr>
          <p:cNvPr id="6148" name="Rectangle 3"/>
          <p:cNvSpPr>
            <a:spLocks noGrp="1" noChangeArrowheads="1"/>
          </p:cNvSpPr>
          <p:nvPr>
            <p:ph type="body" idx="1"/>
          </p:nvPr>
        </p:nvSpPr>
        <p:spPr>
          <a:xfrm>
            <a:off x="2286000" y="1574800"/>
            <a:ext cx="8382000" cy="5232400"/>
          </a:xfrm>
        </p:spPr>
        <p:txBody>
          <a:bodyPr/>
          <a:lstStyle/>
          <a:p>
            <a:r>
              <a:rPr lang="en-US" altLang="en-US" sz="2400">
                <a:ea typeface="ＭＳ Ｐゴシック" panose="020B0600070205080204" pitchFamily="34" charset="-128"/>
              </a:rPr>
              <a:t>File structure:</a:t>
            </a:r>
          </a:p>
          <a:p>
            <a:pPr lvl="1"/>
            <a:r>
              <a:rPr lang="en-US" altLang="en-US" sz="1800"/>
              <a:t>Logical storage unit</a:t>
            </a:r>
          </a:p>
          <a:p>
            <a:pPr lvl="1"/>
            <a:r>
              <a:rPr lang="en-US" altLang="en-US" sz="1800"/>
              <a:t>Collection of related information</a:t>
            </a:r>
            <a:endParaRPr lang="en-US" altLang="en-US" sz="500"/>
          </a:p>
          <a:p>
            <a:r>
              <a:rPr lang="en-US" altLang="en-US" sz="2400">
                <a:ea typeface="ＭＳ Ｐゴシック" panose="020B0600070205080204" pitchFamily="34" charset="-128"/>
              </a:rPr>
              <a:t>File system resides on secondary storage (disks):</a:t>
            </a:r>
          </a:p>
          <a:p>
            <a:pPr lvl="1"/>
            <a:r>
              <a:rPr lang="en-US" altLang="en-US" sz="1800"/>
              <a:t>Provided user interface to storage, mapping logical to physical.</a:t>
            </a:r>
          </a:p>
          <a:p>
            <a:pPr lvl="1"/>
            <a:r>
              <a:rPr lang="en-US" altLang="en-US" sz="1800"/>
              <a:t>Provides efficient and convenient access to disk by allowing data to be stored, located retrieved easily.</a:t>
            </a:r>
          </a:p>
          <a:p>
            <a:r>
              <a:rPr lang="en-US" altLang="en-US" sz="2400">
                <a:ea typeface="ＭＳ Ｐゴシック" panose="020B0600070205080204" pitchFamily="34" charset="-128"/>
              </a:rPr>
              <a:t>Disk provides in-place rewrite and random access:</a:t>
            </a:r>
          </a:p>
          <a:p>
            <a:pPr lvl="1"/>
            <a:r>
              <a:rPr lang="en-US" altLang="en-US" sz="2000"/>
              <a:t>I/O transfers performed in blocks of sectors (usually 512 bytes).</a:t>
            </a:r>
            <a:endParaRPr lang="en-US" altLang="en-US" sz="600"/>
          </a:p>
          <a:p>
            <a:r>
              <a:rPr lang="en-US" altLang="en-US" sz="2400">
                <a:ea typeface="ＭＳ Ｐゴシック" panose="020B0600070205080204" pitchFamily="34" charset="-128"/>
              </a:rPr>
              <a:t>File control block – storage structure consisting of information about a file.</a:t>
            </a:r>
            <a:endParaRPr lang="en-US" altLang="en-US" sz="600">
              <a:ea typeface="ＭＳ Ｐゴシック" panose="020B0600070205080204" pitchFamily="34" charset="-128"/>
            </a:endParaRPr>
          </a:p>
          <a:p>
            <a:r>
              <a:rPr lang="en-US" altLang="en-US" sz="2400">
                <a:ea typeface="ＭＳ Ｐゴシック" panose="020B0600070205080204" pitchFamily="34" charset="-128"/>
              </a:rPr>
              <a:t>Device driver controls the physical device.</a:t>
            </a:r>
          </a:p>
          <a:p>
            <a:r>
              <a:rPr lang="en-US" altLang="en-US" sz="2400">
                <a:ea typeface="ＭＳ Ｐゴシック" panose="020B0600070205080204" pitchFamily="34" charset="-128"/>
              </a:rPr>
              <a:t>File system organized into layers.</a:t>
            </a:r>
          </a:p>
          <a:p>
            <a:pPr eaLnBrk="1" hangingPunct="1">
              <a:lnSpc>
                <a:spcPct val="90000"/>
              </a:lnSpc>
              <a:buFontTx/>
              <a:buNone/>
            </a:pPr>
            <a:endParaRPr lang="en-US" altLang="en-US" sz="2000"/>
          </a:p>
        </p:txBody>
      </p:sp>
    </p:spTree>
    <p:extLst>
      <p:ext uri="{BB962C8B-B14F-4D97-AF65-F5344CB8AC3E}">
        <p14:creationId xmlns:p14="http://schemas.microsoft.com/office/powerpoint/2010/main" val="317858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1026"/>
          <p:cNvSpPr>
            <a:spLocks noGrp="1" noChangeArrowheads="1"/>
          </p:cNvSpPr>
          <p:nvPr>
            <p:ph type="title"/>
          </p:nvPr>
        </p:nvSpPr>
        <p:spPr>
          <a:xfrm>
            <a:off x="2286000" y="711200"/>
            <a:ext cx="8382000" cy="609600"/>
          </a:xfrm>
        </p:spPr>
        <p:txBody>
          <a:bodyPr/>
          <a:lstStyle/>
          <a:p>
            <a:pPr eaLnBrk="1" hangingPunct="1"/>
            <a:r>
              <a:rPr lang="en-US" altLang="he-IL" sz="3600"/>
              <a:t>Contents</a:t>
            </a:r>
            <a:endParaRPr lang="en-US" altLang="en-US" sz="3600"/>
          </a:p>
        </p:txBody>
      </p:sp>
      <p:sp>
        <p:nvSpPr>
          <p:cNvPr id="4100" name="Rectangle 1027"/>
          <p:cNvSpPr>
            <a:spLocks noGrp="1" noChangeArrowheads="1"/>
          </p:cNvSpPr>
          <p:nvPr>
            <p:ph type="body" sz="half" idx="1"/>
          </p:nvPr>
        </p:nvSpPr>
        <p:spPr/>
        <p:txBody>
          <a:bodyPr/>
          <a:lstStyle/>
          <a:p>
            <a:pPr eaLnBrk="1" hangingPunct="1"/>
            <a:r>
              <a:rPr lang="en-US" altLang="en-US" dirty="0" smtClean="0"/>
              <a:t>File Concept</a:t>
            </a:r>
          </a:p>
          <a:p>
            <a:pPr eaLnBrk="1" hangingPunct="1"/>
            <a:r>
              <a:rPr lang="en-US" altLang="en-US" dirty="0" smtClean="0"/>
              <a:t>Access Methods</a:t>
            </a:r>
          </a:p>
          <a:p>
            <a:pPr eaLnBrk="1" hangingPunct="1"/>
            <a:r>
              <a:rPr lang="en-US" altLang="en-US" dirty="0" smtClean="0"/>
              <a:t>Directory Structures</a:t>
            </a:r>
          </a:p>
          <a:p>
            <a:pPr eaLnBrk="1" hangingPunct="1"/>
            <a:r>
              <a:rPr lang="en-US" altLang="en-US" dirty="0" smtClean="0"/>
              <a:t>File System Mounting</a:t>
            </a:r>
          </a:p>
          <a:p>
            <a:pPr eaLnBrk="1" hangingPunct="1"/>
            <a:r>
              <a:rPr lang="en-US" altLang="en-US" dirty="0" smtClean="0"/>
              <a:t>File Sharing</a:t>
            </a:r>
          </a:p>
          <a:p>
            <a:pPr eaLnBrk="1" hangingPunct="1"/>
            <a:r>
              <a:rPr lang="en-US" altLang="en-US" dirty="0" smtClean="0"/>
              <a:t>Protection</a:t>
            </a:r>
          </a:p>
          <a:p>
            <a:pPr eaLnBrk="1" hangingPunct="1">
              <a:buFontTx/>
              <a:buNone/>
            </a:pPr>
            <a:endParaRPr lang="en-US" altLang="en-US" dirty="0" smtClean="0"/>
          </a:p>
        </p:txBody>
      </p:sp>
      <p:pic>
        <p:nvPicPr>
          <p:cNvPr id="4101" name="Picture 1030" descr="hon-510-series-vertical-file-cabinet"/>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42051" y="2054225"/>
            <a:ext cx="4132263" cy="3810000"/>
          </a:xfrm>
        </p:spPr>
      </p:pic>
    </p:spTree>
    <p:extLst>
      <p:ext uri="{BB962C8B-B14F-4D97-AF65-F5344CB8AC3E}">
        <p14:creationId xmlns:p14="http://schemas.microsoft.com/office/powerpoint/2010/main" val="4102232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286000" y="711200"/>
            <a:ext cx="8382000" cy="609600"/>
          </a:xfrm>
        </p:spPr>
        <p:txBody>
          <a:bodyPr/>
          <a:lstStyle/>
          <a:p>
            <a:r>
              <a:rPr lang="en-US" altLang="en-US" sz="3600"/>
              <a:t>File System Software Architecture</a:t>
            </a:r>
            <a:endParaRPr lang="he-IL" altLang="en-US" sz="3600"/>
          </a:p>
        </p:txBody>
      </p:sp>
      <p:sp>
        <p:nvSpPr>
          <p:cNvPr id="7171"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8226" y="1662114"/>
            <a:ext cx="8359775" cy="519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0372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8195" name="Rectangle 2"/>
          <p:cNvSpPr>
            <a:spLocks noGrp="1" noChangeArrowheads="1"/>
          </p:cNvSpPr>
          <p:nvPr>
            <p:ph type="title"/>
          </p:nvPr>
        </p:nvSpPr>
        <p:spPr>
          <a:xfrm>
            <a:off x="2286000" y="698500"/>
            <a:ext cx="8382000" cy="609600"/>
          </a:xfrm>
        </p:spPr>
        <p:txBody>
          <a:bodyPr/>
          <a:lstStyle/>
          <a:p>
            <a:pPr eaLnBrk="1" hangingPunct="1"/>
            <a:r>
              <a:rPr lang="en-US" altLang="en-US" sz="3600"/>
              <a:t>A Typical File Control Block (FCB)</a:t>
            </a:r>
            <a:endParaRPr lang="en-US" altLang="en-US" sz="2800"/>
          </a:p>
        </p:txBody>
      </p:sp>
      <p:pic>
        <p:nvPicPr>
          <p:cNvPr id="8196"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93975" y="1689101"/>
            <a:ext cx="7710488" cy="4981575"/>
          </a:xfrm>
        </p:spPr>
      </p:pic>
    </p:spTree>
    <p:extLst>
      <p:ext uri="{BB962C8B-B14F-4D97-AF65-F5344CB8AC3E}">
        <p14:creationId xmlns:p14="http://schemas.microsoft.com/office/powerpoint/2010/main" val="3215749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9219" name="Rectangle 2"/>
          <p:cNvSpPr>
            <a:spLocks noGrp="1" noChangeArrowheads="1"/>
          </p:cNvSpPr>
          <p:nvPr>
            <p:ph type="title"/>
          </p:nvPr>
        </p:nvSpPr>
        <p:spPr>
          <a:xfrm>
            <a:off x="2286000" y="698500"/>
            <a:ext cx="8382000" cy="609600"/>
          </a:xfrm>
        </p:spPr>
        <p:txBody>
          <a:bodyPr/>
          <a:lstStyle/>
          <a:p>
            <a:pPr eaLnBrk="1" hangingPunct="1"/>
            <a:r>
              <a:rPr lang="en-US" altLang="en-US" sz="3600"/>
              <a:t>In-Memory File System Structures</a:t>
            </a:r>
            <a:endParaRPr lang="en-US" altLang="en-US" sz="2800"/>
          </a:p>
        </p:txBody>
      </p:sp>
      <p:pic>
        <p:nvPicPr>
          <p:cNvPr id="9220"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90775" y="1663700"/>
            <a:ext cx="8128000" cy="5181600"/>
          </a:xfrm>
        </p:spPr>
      </p:pic>
      <p:sp>
        <p:nvSpPr>
          <p:cNvPr id="9221" name="Text Box 6"/>
          <p:cNvSpPr txBox="1">
            <a:spLocks noChangeArrowheads="1"/>
          </p:cNvSpPr>
          <p:nvPr/>
        </p:nvSpPr>
        <p:spPr bwMode="auto">
          <a:xfrm>
            <a:off x="2338388" y="3856038"/>
            <a:ext cx="24050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a:t>(a) </a:t>
            </a:r>
            <a:r>
              <a:rPr kumimoji="1" lang="en-US" altLang="en-US"/>
              <a:t>Opening a file</a:t>
            </a:r>
          </a:p>
        </p:txBody>
      </p:sp>
      <p:sp>
        <p:nvSpPr>
          <p:cNvPr id="9222" name="Text Box 7"/>
          <p:cNvSpPr txBox="1">
            <a:spLocks noChangeArrowheads="1"/>
          </p:cNvSpPr>
          <p:nvPr/>
        </p:nvSpPr>
        <p:spPr bwMode="auto">
          <a:xfrm>
            <a:off x="7902576" y="3843338"/>
            <a:ext cx="2473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a:t>(b) </a:t>
            </a:r>
            <a:r>
              <a:rPr kumimoji="1" lang="en-US" altLang="en-US"/>
              <a:t>Reading a file</a:t>
            </a:r>
          </a:p>
        </p:txBody>
      </p:sp>
    </p:spTree>
    <p:extLst>
      <p:ext uri="{BB962C8B-B14F-4D97-AF65-F5344CB8AC3E}">
        <p14:creationId xmlns:p14="http://schemas.microsoft.com/office/powerpoint/2010/main" val="3914624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ooter Placeholder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0243" name="Rectangle 2"/>
          <p:cNvSpPr>
            <a:spLocks noGrp="1" noChangeArrowheads="1"/>
          </p:cNvSpPr>
          <p:nvPr>
            <p:ph type="title" idx="4294967295"/>
          </p:nvPr>
        </p:nvSpPr>
        <p:spPr>
          <a:xfrm>
            <a:off x="2286000" y="698500"/>
            <a:ext cx="8382000" cy="609600"/>
          </a:xfrm>
        </p:spPr>
        <p:txBody>
          <a:bodyPr/>
          <a:lstStyle/>
          <a:p>
            <a:pPr eaLnBrk="1" hangingPunct="1"/>
            <a:r>
              <a:rPr lang="en-US" altLang="en-US" sz="3600"/>
              <a:t>Virtual File Systems</a:t>
            </a:r>
          </a:p>
        </p:txBody>
      </p:sp>
      <p:sp>
        <p:nvSpPr>
          <p:cNvPr id="10244" name="Rectangle 3"/>
          <p:cNvSpPr>
            <a:spLocks noGrp="1" noChangeArrowheads="1"/>
          </p:cNvSpPr>
          <p:nvPr>
            <p:ph type="body" idx="4294967295"/>
          </p:nvPr>
        </p:nvSpPr>
        <p:spPr>
          <a:xfrm>
            <a:off x="2286000" y="1614488"/>
            <a:ext cx="8382000" cy="5167312"/>
          </a:xfrm>
        </p:spPr>
        <p:txBody>
          <a:bodyPr/>
          <a:lstStyle/>
          <a:p>
            <a:pPr eaLnBrk="1" hangingPunct="1"/>
            <a:r>
              <a:rPr lang="en-US" altLang="en-US" smtClean="0"/>
              <a:t>Virtual File Systems (VFS) provide an object-oriented way of implementing file systems.</a:t>
            </a:r>
          </a:p>
          <a:p>
            <a:pPr eaLnBrk="1" hangingPunct="1"/>
            <a:r>
              <a:rPr lang="en-US" altLang="en-US" smtClean="0"/>
              <a:t>VFS allows the same system call interface </a:t>
            </a:r>
            <a:br>
              <a:rPr lang="en-US" altLang="en-US" smtClean="0"/>
            </a:br>
            <a:r>
              <a:rPr lang="en-US" altLang="en-US" smtClean="0"/>
              <a:t>(the API) to be used for different types of file systems.</a:t>
            </a:r>
          </a:p>
          <a:p>
            <a:pPr eaLnBrk="1" hangingPunct="1"/>
            <a:r>
              <a:rPr lang="en-US" altLang="en-US" smtClean="0"/>
              <a:t>The API is to the VFS interface, rather than </a:t>
            </a:r>
            <a:br>
              <a:rPr lang="en-US" altLang="en-US" smtClean="0"/>
            </a:br>
            <a:r>
              <a:rPr lang="en-US" altLang="en-US" smtClean="0"/>
              <a:t>any specific type of file system.</a:t>
            </a:r>
          </a:p>
        </p:txBody>
      </p:sp>
    </p:spTree>
    <p:extLst>
      <p:ext uri="{BB962C8B-B14F-4D97-AF65-F5344CB8AC3E}">
        <p14:creationId xmlns:p14="http://schemas.microsoft.com/office/powerpoint/2010/main" val="3043307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1267" name="Rectangle 2"/>
          <p:cNvSpPr>
            <a:spLocks noGrp="1" noChangeArrowheads="1"/>
          </p:cNvSpPr>
          <p:nvPr>
            <p:ph type="title" idx="4294967295"/>
          </p:nvPr>
        </p:nvSpPr>
        <p:spPr>
          <a:xfrm>
            <a:off x="2286000" y="698500"/>
            <a:ext cx="8382000" cy="609600"/>
          </a:xfrm>
        </p:spPr>
        <p:txBody>
          <a:bodyPr/>
          <a:lstStyle/>
          <a:p>
            <a:pPr eaLnBrk="1" hangingPunct="1"/>
            <a:r>
              <a:rPr lang="en-US" altLang="en-US" sz="3600"/>
              <a:t>Schematic View of Virtual File System</a:t>
            </a:r>
            <a:endParaRPr lang="en-US" altLang="en-US" sz="2800"/>
          </a:p>
        </p:txBody>
      </p:sp>
      <p:pic>
        <p:nvPicPr>
          <p:cNvPr id="1126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325" y="1760538"/>
            <a:ext cx="7983538"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44469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2291" name="Rectangle 2"/>
          <p:cNvSpPr>
            <a:spLocks noGrp="1" noChangeArrowheads="1"/>
          </p:cNvSpPr>
          <p:nvPr>
            <p:ph type="title"/>
          </p:nvPr>
        </p:nvSpPr>
        <p:spPr>
          <a:xfrm>
            <a:off x="2286000" y="749300"/>
            <a:ext cx="8382000" cy="609600"/>
          </a:xfrm>
        </p:spPr>
        <p:txBody>
          <a:bodyPr/>
          <a:lstStyle/>
          <a:p>
            <a:pPr eaLnBrk="1" hangingPunct="1"/>
            <a:r>
              <a:rPr lang="en-US" altLang="en-US" sz="3600"/>
              <a:t>Allocation Methods</a:t>
            </a:r>
          </a:p>
        </p:txBody>
      </p:sp>
      <p:sp>
        <p:nvSpPr>
          <p:cNvPr id="12292" name="Rectangle 3"/>
          <p:cNvSpPr>
            <a:spLocks noGrp="1" noChangeArrowheads="1"/>
          </p:cNvSpPr>
          <p:nvPr>
            <p:ph type="body" idx="1"/>
          </p:nvPr>
        </p:nvSpPr>
        <p:spPr/>
        <p:txBody>
          <a:bodyPr/>
          <a:lstStyle/>
          <a:p>
            <a:pPr marL="609600" indent="-609600"/>
            <a:r>
              <a:rPr lang="en-US" altLang="en-US" sz="4000"/>
              <a:t>An allocation method refers to how disk blocks are allocated for files:</a:t>
            </a:r>
          </a:p>
          <a:p>
            <a:pPr marL="990600" lvl="1" indent="-533400">
              <a:buFontTx/>
              <a:buAutoNum type="arabicPeriod"/>
            </a:pPr>
            <a:r>
              <a:rPr lang="en-US" altLang="en-US" sz="3600"/>
              <a:t>Contiguous allocation</a:t>
            </a:r>
          </a:p>
          <a:p>
            <a:pPr marL="990600" lvl="1" indent="-533400">
              <a:buFontTx/>
              <a:buAutoNum type="arabicPeriod"/>
            </a:pPr>
            <a:r>
              <a:rPr lang="en-US" altLang="en-US" sz="3600"/>
              <a:t>Chained/Linked allocation</a:t>
            </a:r>
          </a:p>
          <a:p>
            <a:pPr marL="990600" lvl="1" indent="-533400">
              <a:buFontTx/>
              <a:buAutoNum type="arabicPeriod"/>
            </a:pPr>
            <a:r>
              <a:rPr lang="en-US" altLang="en-US" sz="3600"/>
              <a:t>Indexed allocation</a:t>
            </a:r>
          </a:p>
          <a:p>
            <a:pPr marL="990600" lvl="1" indent="-533400">
              <a:buFontTx/>
              <a:buAutoNum type="arabicPeriod"/>
            </a:pPr>
            <a:r>
              <a:rPr lang="en-US" altLang="en-US" sz="3600"/>
              <a:t>Combined schemes</a:t>
            </a:r>
          </a:p>
        </p:txBody>
      </p:sp>
    </p:spTree>
    <p:extLst>
      <p:ext uri="{BB962C8B-B14F-4D97-AF65-F5344CB8AC3E}">
        <p14:creationId xmlns:p14="http://schemas.microsoft.com/office/powerpoint/2010/main" val="30906083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3315" name="Rectangle 5"/>
          <p:cNvSpPr>
            <a:spLocks noGrp="1" noChangeArrowheads="1"/>
          </p:cNvSpPr>
          <p:nvPr>
            <p:ph type="title"/>
          </p:nvPr>
        </p:nvSpPr>
        <p:spPr>
          <a:xfrm>
            <a:off x="2286000" y="711200"/>
            <a:ext cx="8382000" cy="609600"/>
          </a:xfrm>
        </p:spPr>
        <p:txBody>
          <a:bodyPr/>
          <a:lstStyle/>
          <a:p>
            <a:pPr eaLnBrk="1" hangingPunct="1"/>
            <a:r>
              <a:rPr lang="en-US" altLang="en-US" sz="3600"/>
              <a:t>Contiguous Allocation Example</a:t>
            </a:r>
          </a:p>
        </p:txBody>
      </p:sp>
      <p:pic>
        <p:nvPicPr>
          <p:cNvPr id="13316" name="Picture 4" descr="04-1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46339" y="1716088"/>
            <a:ext cx="7939087" cy="3967162"/>
          </a:xfrm>
        </p:spPr>
      </p:pic>
      <p:sp>
        <p:nvSpPr>
          <p:cNvPr id="13317" name="Text Box 7"/>
          <p:cNvSpPr txBox="1">
            <a:spLocks noChangeArrowheads="1"/>
          </p:cNvSpPr>
          <p:nvPr/>
        </p:nvSpPr>
        <p:spPr bwMode="auto">
          <a:xfrm>
            <a:off x="2352676" y="5670551"/>
            <a:ext cx="8315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eaLnBrk="1" hangingPunct="1"/>
            <a:r>
              <a:rPr lang="en-US" altLang="en-US"/>
              <a:t>(a) Contiguous allocation of disk space for 7 files. </a:t>
            </a:r>
          </a:p>
          <a:p>
            <a:pPr algn="l" eaLnBrk="1" hangingPunct="1"/>
            <a:r>
              <a:rPr lang="en-US" altLang="en-US"/>
              <a:t>(b) The state of the disk after files D and F have been removed.</a:t>
            </a:r>
          </a:p>
        </p:txBody>
      </p:sp>
    </p:spTree>
    <p:extLst>
      <p:ext uri="{BB962C8B-B14F-4D97-AF65-F5344CB8AC3E}">
        <p14:creationId xmlns:p14="http://schemas.microsoft.com/office/powerpoint/2010/main" val="402288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4339" name="Rectangle 2"/>
          <p:cNvSpPr>
            <a:spLocks noGrp="1" noChangeArrowheads="1"/>
          </p:cNvSpPr>
          <p:nvPr>
            <p:ph type="title"/>
          </p:nvPr>
        </p:nvSpPr>
        <p:spPr>
          <a:xfrm>
            <a:off x="2286000" y="681038"/>
            <a:ext cx="8382000" cy="609600"/>
          </a:xfrm>
        </p:spPr>
        <p:txBody>
          <a:bodyPr/>
          <a:lstStyle/>
          <a:p>
            <a:pPr eaLnBrk="1" hangingPunct="1"/>
            <a:r>
              <a:rPr lang="en-US" altLang="en-US" sz="3600"/>
              <a:t>Contiguous Allocation</a:t>
            </a:r>
          </a:p>
        </p:txBody>
      </p:sp>
      <p:sp>
        <p:nvSpPr>
          <p:cNvPr id="14340" name="Rectangle 3"/>
          <p:cNvSpPr>
            <a:spLocks noGrp="1" noChangeArrowheads="1"/>
          </p:cNvSpPr>
          <p:nvPr>
            <p:ph type="body" idx="1"/>
          </p:nvPr>
        </p:nvSpPr>
        <p:spPr>
          <a:xfrm>
            <a:off x="2363788" y="1724026"/>
            <a:ext cx="8261350" cy="5133975"/>
          </a:xfrm>
        </p:spPr>
        <p:txBody>
          <a:bodyPr/>
          <a:lstStyle/>
          <a:p>
            <a:pPr eaLnBrk="1" hangingPunct="1">
              <a:lnSpc>
                <a:spcPct val="90000"/>
              </a:lnSpc>
            </a:pPr>
            <a:r>
              <a:rPr lang="en-US" altLang="en-US" sz="3600"/>
              <a:t>Each file occupies a set of contiguous blocks on the disk.</a:t>
            </a:r>
          </a:p>
          <a:p>
            <a:pPr eaLnBrk="1" hangingPunct="1">
              <a:lnSpc>
                <a:spcPct val="90000"/>
              </a:lnSpc>
            </a:pPr>
            <a:r>
              <a:rPr lang="en-US" altLang="en-US" sz="3600"/>
              <a:t>Simple: only starting location (block #) and length (number of blocks) required.</a:t>
            </a:r>
          </a:p>
          <a:p>
            <a:pPr eaLnBrk="1" hangingPunct="1">
              <a:lnSpc>
                <a:spcPct val="90000"/>
              </a:lnSpc>
            </a:pPr>
            <a:r>
              <a:rPr lang="en-US" altLang="en-US" sz="3600"/>
              <a:t>Enables random access.</a:t>
            </a:r>
          </a:p>
          <a:p>
            <a:pPr eaLnBrk="1" hangingPunct="1">
              <a:lnSpc>
                <a:spcPct val="90000"/>
              </a:lnSpc>
            </a:pPr>
            <a:r>
              <a:rPr lang="en-US" altLang="en-US" sz="3600"/>
              <a:t>Wasteful of space (dynamic storage-allocation problem).</a:t>
            </a:r>
          </a:p>
          <a:p>
            <a:pPr eaLnBrk="1" hangingPunct="1">
              <a:lnSpc>
                <a:spcPct val="90000"/>
              </a:lnSpc>
            </a:pPr>
            <a:r>
              <a:rPr lang="en-US" altLang="en-US" sz="3600"/>
              <a:t>Files cannot grow.</a:t>
            </a:r>
          </a:p>
        </p:txBody>
      </p:sp>
      <p:sp>
        <p:nvSpPr>
          <p:cNvPr id="14341" name="Rectangle 9"/>
          <p:cNvSpPr>
            <a:spLocks noChangeArrowheads="1"/>
          </p:cNvSpPr>
          <p:nvPr/>
        </p:nvSpPr>
        <p:spPr bwMode="auto">
          <a:xfrm>
            <a:off x="2406650" y="5399089"/>
            <a:ext cx="70294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a:p>
        </p:txBody>
      </p:sp>
    </p:spTree>
    <p:extLst>
      <p:ext uri="{BB962C8B-B14F-4D97-AF65-F5344CB8AC3E}">
        <p14:creationId xmlns:p14="http://schemas.microsoft.com/office/powerpoint/2010/main" val="3888414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5363" name="Rectangle 2"/>
          <p:cNvSpPr>
            <a:spLocks noGrp="1" noChangeArrowheads="1"/>
          </p:cNvSpPr>
          <p:nvPr>
            <p:ph type="title"/>
          </p:nvPr>
        </p:nvSpPr>
        <p:spPr>
          <a:xfrm>
            <a:off x="2286000" y="685800"/>
            <a:ext cx="8382000" cy="609600"/>
          </a:xfrm>
        </p:spPr>
        <p:txBody>
          <a:bodyPr/>
          <a:lstStyle/>
          <a:p>
            <a:pPr eaLnBrk="1" hangingPunct="1"/>
            <a:r>
              <a:rPr lang="en-US" altLang="en-US" sz="3600"/>
              <a:t>Contiguous File Allocation Example</a:t>
            </a:r>
            <a:endParaRPr lang="en-US" altLang="en-US" sz="2800"/>
          </a:p>
        </p:txBody>
      </p:sp>
      <p:pic>
        <p:nvPicPr>
          <p:cNvPr id="1536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526" y="1631950"/>
            <a:ext cx="8372475" cy="522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0790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6387" name="Rectangle 2"/>
          <p:cNvSpPr>
            <a:spLocks noGrp="1" noChangeArrowheads="1"/>
          </p:cNvSpPr>
          <p:nvPr>
            <p:ph type="title"/>
          </p:nvPr>
        </p:nvSpPr>
        <p:spPr>
          <a:xfrm>
            <a:off x="2209800" y="685800"/>
            <a:ext cx="8458200" cy="609600"/>
          </a:xfrm>
        </p:spPr>
        <p:txBody>
          <a:bodyPr/>
          <a:lstStyle/>
          <a:p>
            <a:pPr eaLnBrk="1" hangingPunct="1"/>
            <a:r>
              <a:rPr lang="en-US" altLang="en-US" sz="3600"/>
              <a:t>Contiguous file allocation (after compaction)</a:t>
            </a:r>
            <a:endParaRPr lang="en-US" altLang="en-US" sz="2800"/>
          </a:p>
        </p:txBody>
      </p:sp>
      <p:pic>
        <p:nvPicPr>
          <p:cNvPr id="163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0288" y="1619250"/>
            <a:ext cx="8367712"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2704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311400" y="714376"/>
            <a:ext cx="8318500" cy="576263"/>
          </a:xfrm>
        </p:spPr>
        <p:txBody>
          <a:bodyPr>
            <a:normAutofit fontScale="90000"/>
          </a:bodyPr>
          <a:lstStyle/>
          <a:p>
            <a:pPr eaLnBrk="1" hangingPunct="1"/>
            <a:r>
              <a:rPr lang="en-US" altLang="en-US" sz="3600">
                <a:ea typeface="ＭＳ Ｐゴシック" panose="020B0600070205080204" pitchFamily="34" charset="-128"/>
              </a:rPr>
              <a:t>File Concept</a:t>
            </a:r>
          </a:p>
        </p:txBody>
      </p:sp>
      <p:sp>
        <p:nvSpPr>
          <p:cNvPr id="5123" name="Rectangle 3"/>
          <p:cNvSpPr>
            <a:spLocks noGrp="1" noChangeArrowheads="1"/>
          </p:cNvSpPr>
          <p:nvPr>
            <p:ph type="body" idx="1"/>
          </p:nvPr>
        </p:nvSpPr>
        <p:spPr>
          <a:xfrm>
            <a:off x="2298700" y="1625600"/>
            <a:ext cx="8369300" cy="5232400"/>
          </a:xfrm>
        </p:spPr>
        <p:txBody>
          <a:bodyPr/>
          <a:lstStyle/>
          <a:p>
            <a:r>
              <a:rPr lang="en-US" altLang="en-US" smtClean="0">
                <a:ea typeface="ＭＳ Ｐゴシック" panose="020B0600070205080204" pitchFamily="34" charset="-128"/>
              </a:rPr>
              <a:t>Contiguous logical address space.</a:t>
            </a:r>
          </a:p>
          <a:p>
            <a:r>
              <a:rPr lang="en-US" altLang="en-US" smtClean="0">
                <a:ea typeface="ＭＳ Ｐゴシック" panose="020B0600070205080204" pitchFamily="34" charset="-128"/>
              </a:rPr>
              <a:t>Types: </a:t>
            </a:r>
          </a:p>
          <a:p>
            <a:pPr lvl="1"/>
            <a:r>
              <a:rPr lang="en-US" altLang="en-US" smtClean="0"/>
              <a:t>Data</a:t>
            </a:r>
          </a:p>
          <a:p>
            <a:pPr lvl="2"/>
            <a:r>
              <a:rPr lang="en-US" altLang="en-US" smtClean="0"/>
              <a:t>numeric</a:t>
            </a:r>
          </a:p>
          <a:p>
            <a:pPr lvl="2"/>
            <a:r>
              <a:rPr lang="en-US" altLang="en-US" smtClean="0"/>
              <a:t>character</a:t>
            </a:r>
          </a:p>
          <a:p>
            <a:pPr lvl="2"/>
            <a:r>
              <a:rPr lang="en-US" altLang="en-US" smtClean="0"/>
              <a:t>binary</a:t>
            </a:r>
          </a:p>
          <a:p>
            <a:pPr lvl="1"/>
            <a:r>
              <a:rPr lang="en-US" altLang="en-US" smtClean="0"/>
              <a:t>Program</a:t>
            </a:r>
          </a:p>
          <a:p>
            <a:r>
              <a:rPr lang="en-US" altLang="en-US" smtClean="0">
                <a:ea typeface="ＭＳ Ｐゴシック" panose="020B0600070205080204" pitchFamily="34" charset="-128"/>
              </a:rPr>
              <a:t>Contents defined by file’s creator:</a:t>
            </a:r>
          </a:p>
          <a:p>
            <a:pPr lvl="1"/>
            <a:r>
              <a:rPr lang="en-US" altLang="en-US" smtClean="0"/>
              <a:t>Many types:</a:t>
            </a:r>
          </a:p>
          <a:p>
            <a:pPr lvl="2"/>
            <a:r>
              <a:rPr lang="en-US" altLang="en-US" smtClean="0"/>
              <a:t>Consider text file, source file, executable file</a:t>
            </a:r>
          </a:p>
        </p:txBody>
      </p:sp>
    </p:spTree>
    <p:extLst>
      <p:ext uri="{BB962C8B-B14F-4D97-AF65-F5344CB8AC3E}">
        <p14:creationId xmlns:p14="http://schemas.microsoft.com/office/powerpoint/2010/main" val="3009828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7411" name="Rectangle 2"/>
          <p:cNvSpPr>
            <a:spLocks noGrp="1" noChangeArrowheads="1"/>
          </p:cNvSpPr>
          <p:nvPr>
            <p:ph type="title"/>
          </p:nvPr>
        </p:nvSpPr>
        <p:spPr>
          <a:xfrm>
            <a:off x="2286000" y="711200"/>
            <a:ext cx="8382000" cy="609600"/>
          </a:xfrm>
        </p:spPr>
        <p:txBody>
          <a:bodyPr/>
          <a:lstStyle/>
          <a:p>
            <a:pPr eaLnBrk="1" hangingPunct="1"/>
            <a:r>
              <a:rPr lang="en-US" altLang="en-US" sz="3600"/>
              <a:t>Extent-Based Systems</a:t>
            </a:r>
          </a:p>
        </p:txBody>
      </p:sp>
      <p:sp>
        <p:nvSpPr>
          <p:cNvPr id="17412" name="Rectangle 3"/>
          <p:cNvSpPr>
            <a:spLocks noGrp="1" noChangeArrowheads="1"/>
          </p:cNvSpPr>
          <p:nvPr>
            <p:ph type="body" idx="1"/>
          </p:nvPr>
        </p:nvSpPr>
        <p:spPr/>
        <p:txBody>
          <a:bodyPr/>
          <a:lstStyle/>
          <a:p>
            <a:pPr eaLnBrk="1" hangingPunct="1"/>
            <a:r>
              <a:rPr lang="en-US" altLang="en-US" smtClean="0"/>
              <a:t>Many newer file systems (i.e., Veritas File System) use a modified contiguous allocation scheme.</a:t>
            </a:r>
          </a:p>
          <a:p>
            <a:pPr eaLnBrk="1" hangingPunct="1"/>
            <a:r>
              <a:rPr lang="en-US" altLang="en-US" smtClean="0"/>
              <a:t>Extent-based file systems allocate disk blocks in extents. </a:t>
            </a:r>
          </a:p>
          <a:p>
            <a:pPr eaLnBrk="1" hangingPunct="1"/>
            <a:r>
              <a:rPr lang="en-US" altLang="en-US" smtClean="0"/>
              <a:t>An extent is a contiguous block of disks:</a:t>
            </a:r>
          </a:p>
          <a:p>
            <a:pPr lvl="1" eaLnBrk="1" hangingPunct="1"/>
            <a:r>
              <a:rPr lang="en-US" altLang="en-US" smtClean="0"/>
              <a:t>Extents are allocated for file allocation.</a:t>
            </a:r>
          </a:p>
          <a:p>
            <a:pPr lvl="1" eaLnBrk="1" hangingPunct="1"/>
            <a:r>
              <a:rPr lang="en-US" altLang="en-US" smtClean="0"/>
              <a:t>A file consists of one or more extents.</a:t>
            </a:r>
          </a:p>
        </p:txBody>
      </p:sp>
    </p:spTree>
    <p:extLst>
      <p:ext uri="{BB962C8B-B14F-4D97-AF65-F5344CB8AC3E}">
        <p14:creationId xmlns:p14="http://schemas.microsoft.com/office/powerpoint/2010/main" val="10905020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8435" name="Rectangle 5"/>
          <p:cNvSpPr>
            <a:spLocks noGrp="1" noChangeArrowheads="1"/>
          </p:cNvSpPr>
          <p:nvPr>
            <p:ph type="title"/>
          </p:nvPr>
        </p:nvSpPr>
        <p:spPr>
          <a:xfrm>
            <a:off x="2286000" y="723900"/>
            <a:ext cx="8382000" cy="609600"/>
          </a:xfrm>
        </p:spPr>
        <p:txBody>
          <a:bodyPr/>
          <a:lstStyle/>
          <a:p>
            <a:pPr eaLnBrk="1" hangingPunct="1"/>
            <a:r>
              <a:rPr lang="en-US" altLang="en-US" sz="3600"/>
              <a:t>Chained/Linked Allocation Example</a:t>
            </a:r>
          </a:p>
        </p:txBody>
      </p:sp>
      <p:pic>
        <p:nvPicPr>
          <p:cNvPr id="18436" name="Picture 4" descr="04-1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79664" y="1825625"/>
            <a:ext cx="8010525" cy="4832350"/>
          </a:xfrm>
        </p:spPr>
      </p:pic>
    </p:spTree>
    <p:extLst>
      <p:ext uri="{BB962C8B-B14F-4D97-AF65-F5344CB8AC3E}">
        <p14:creationId xmlns:p14="http://schemas.microsoft.com/office/powerpoint/2010/main" val="2277463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9459" name="Rectangle 2"/>
          <p:cNvSpPr>
            <a:spLocks noGrp="1" noChangeArrowheads="1"/>
          </p:cNvSpPr>
          <p:nvPr>
            <p:ph type="title"/>
          </p:nvPr>
        </p:nvSpPr>
        <p:spPr>
          <a:xfrm>
            <a:off x="2286000" y="723900"/>
            <a:ext cx="8382000" cy="609600"/>
          </a:xfrm>
        </p:spPr>
        <p:txBody>
          <a:bodyPr/>
          <a:lstStyle/>
          <a:p>
            <a:pPr eaLnBrk="1" hangingPunct="1"/>
            <a:r>
              <a:rPr lang="en-US" altLang="en-US" sz="3600"/>
              <a:t>Chained Allocation</a:t>
            </a:r>
          </a:p>
        </p:txBody>
      </p:sp>
      <p:sp>
        <p:nvSpPr>
          <p:cNvPr id="19460" name="Rectangle 3"/>
          <p:cNvSpPr>
            <a:spLocks noGrp="1" noChangeArrowheads="1"/>
          </p:cNvSpPr>
          <p:nvPr>
            <p:ph type="body" idx="1"/>
          </p:nvPr>
        </p:nvSpPr>
        <p:spPr>
          <a:xfrm>
            <a:off x="2273300" y="1557338"/>
            <a:ext cx="8394700" cy="5257800"/>
          </a:xfrm>
        </p:spPr>
        <p:txBody>
          <a:bodyPr/>
          <a:lstStyle/>
          <a:p>
            <a:pPr eaLnBrk="1" hangingPunct="1"/>
            <a:r>
              <a:rPr lang="en-US" altLang="en-US" smtClean="0"/>
              <a:t>Each file is a linked list of disk blocks: blocks may be scattered anywhere on the disk.</a:t>
            </a:r>
          </a:p>
          <a:p>
            <a:pPr eaLnBrk="1" hangingPunct="1"/>
            <a:endParaRPr lang="en-US" altLang="en-US" smtClean="0"/>
          </a:p>
          <a:p>
            <a:pPr eaLnBrk="1" hangingPunct="1"/>
            <a:endParaRPr lang="en-US" altLang="en-US" smtClean="0"/>
          </a:p>
          <a:p>
            <a:pPr eaLnBrk="1" hangingPunct="1"/>
            <a:endParaRPr lang="en-US" altLang="en-US" smtClean="0"/>
          </a:p>
          <a:p>
            <a:pPr eaLnBrk="1" hangingPunct="1"/>
            <a:r>
              <a:rPr lang="en-US" altLang="en-US" smtClean="0"/>
              <a:t>Simple: need only starting address.</a:t>
            </a:r>
          </a:p>
          <a:p>
            <a:pPr eaLnBrk="1" hangingPunct="1"/>
            <a:r>
              <a:rPr lang="en-US" altLang="en-US" smtClean="0"/>
              <a:t>Free-space management: no waste of space. </a:t>
            </a:r>
          </a:p>
          <a:p>
            <a:pPr eaLnBrk="1" hangingPunct="1"/>
            <a:r>
              <a:rPr lang="en-US" altLang="en-US" smtClean="0"/>
              <a:t>No random access.</a:t>
            </a:r>
          </a:p>
        </p:txBody>
      </p:sp>
      <p:grpSp>
        <p:nvGrpSpPr>
          <p:cNvPr id="19461" name="Group 9"/>
          <p:cNvGrpSpPr>
            <a:grpSpLocks/>
          </p:cNvGrpSpPr>
          <p:nvPr/>
        </p:nvGrpSpPr>
        <p:grpSpPr bwMode="auto">
          <a:xfrm>
            <a:off x="4202113" y="2759075"/>
            <a:ext cx="2760662" cy="1500188"/>
            <a:chOff x="1687" y="1576"/>
            <a:chExt cx="1739" cy="945"/>
          </a:xfrm>
        </p:grpSpPr>
        <p:sp>
          <p:nvSpPr>
            <p:cNvPr id="19462" name="Rectangle 4"/>
            <p:cNvSpPr>
              <a:spLocks noChangeArrowheads="1"/>
            </p:cNvSpPr>
            <p:nvPr/>
          </p:nvSpPr>
          <p:spPr bwMode="auto">
            <a:xfrm>
              <a:off x="2481" y="1576"/>
              <a:ext cx="945" cy="272"/>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1800">
                  <a:latin typeface="Helvetica" panose="020B0604020202020204" pitchFamily="34" charset="0"/>
                </a:rPr>
                <a:t>pointer</a:t>
              </a:r>
            </a:p>
          </p:txBody>
        </p:sp>
        <p:sp>
          <p:nvSpPr>
            <p:cNvPr id="19463" name="Rectangle 5"/>
            <p:cNvSpPr>
              <a:spLocks noChangeArrowheads="1"/>
            </p:cNvSpPr>
            <p:nvPr/>
          </p:nvSpPr>
          <p:spPr bwMode="auto">
            <a:xfrm>
              <a:off x="2481" y="1848"/>
              <a:ext cx="945" cy="673"/>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19464" name="Text Box 6"/>
            <p:cNvSpPr txBox="1">
              <a:spLocks noChangeArrowheads="1"/>
            </p:cNvSpPr>
            <p:nvPr/>
          </p:nvSpPr>
          <p:spPr bwMode="auto">
            <a:xfrm>
              <a:off x="1687" y="1597"/>
              <a:ext cx="7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block      =</a:t>
              </a:r>
            </a:p>
          </p:txBody>
        </p:sp>
      </p:grpSp>
    </p:spTree>
    <p:extLst>
      <p:ext uri="{BB962C8B-B14F-4D97-AF65-F5344CB8AC3E}">
        <p14:creationId xmlns:p14="http://schemas.microsoft.com/office/powerpoint/2010/main" val="1549598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0483" name="Rectangle 2"/>
          <p:cNvSpPr>
            <a:spLocks noGrp="1" noChangeArrowheads="1"/>
          </p:cNvSpPr>
          <p:nvPr>
            <p:ph type="title"/>
          </p:nvPr>
        </p:nvSpPr>
        <p:spPr>
          <a:xfrm>
            <a:off x="2286000" y="711200"/>
            <a:ext cx="8382000" cy="609600"/>
          </a:xfrm>
        </p:spPr>
        <p:txBody>
          <a:bodyPr/>
          <a:lstStyle/>
          <a:p>
            <a:pPr eaLnBrk="1" hangingPunct="1"/>
            <a:r>
              <a:rPr lang="en-US" altLang="en-US" sz="3600"/>
              <a:t>Chained File Allocation Example</a:t>
            </a:r>
            <a:endParaRPr lang="en-US" altLang="en-US" sz="2800"/>
          </a:p>
        </p:txBody>
      </p:sp>
      <p:pic>
        <p:nvPicPr>
          <p:cNvPr id="204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8700" y="1627188"/>
            <a:ext cx="8369300" cy="523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269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1507" name="Rectangle 2"/>
          <p:cNvSpPr>
            <a:spLocks noGrp="1" noChangeArrowheads="1"/>
          </p:cNvSpPr>
          <p:nvPr>
            <p:ph type="title"/>
          </p:nvPr>
        </p:nvSpPr>
        <p:spPr>
          <a:xfrm>
            <a:off x="2222500" y="711200"/>
            <a:ext cx="8445500" cy="609600"/>
          </a:xfrm>
        </p:spPr>
        <p:txBody>
          <a:bodyPr/>
          <a:lstStyle/>
          <a:p>
            <a:pPr eaLnBrk="1" hangingPunct="1"/>
            <a:r>
              <a:rPr lang="en-US" altLang="en-US" sz="3600"/>
              <a:t>Chained File Allocation (after consolidation)</a:t>
            </a:r>
            <a:endParaRPr lang="en-US" altLang="en-US" sz="2800"/>
          </a:p>
        </p:txBody>
      </p:sp>
      <p:pic>
        <p:nvPicPr>
          <p:cNvPr id="215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00" y="1611314"/>
            <a:ext cx="8407400" cy="524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725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2"/>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2531" name="Rectangle 2"/>
          <p:cNvSpPr>
            <a:spLocks noGrp="1" noChangeArrowheads="1"/>
          </p:cNvSpPr>
          <p:nvPr>
            <p:ph type="title"/>
          </p:nvPr>
        </p:nvSpPr>
        <p:spPr>
          <a:xfrm>
            <a:off x="2286000" y="711200"/>
            <a:ext cx="8382000" cy="609600"/>
          </a:xfrm>
        </p:spPr>
        <p:txBody>
          <a:bodyPr/>
          <a:lstStyle/>
          <a:p>
            <a:pPr eaLnBrk="1" hangingPunct="1"/>
            <a:r>
              <a:rPr lang="en-US" altLang="en-US" sz="3600"/>
              <a:t>Another Chained Allocation Example</a:t>
            </a:r>
            <a:endParaRPr lang="en-US" altLang="en-US" sz="2800"/>
          </a:p>
        </p:txBody>
      </p:sp>
      <p:pic>
        <p:nvPicPr>
          <p:cNvPr id="22532" name="Picture 3"/>
          <p:cNvPicPr>
            <a:picLocks noChangeAspect="1" noChangeArrowheads="1"/>
          </p:cNvPicPr>
          <p:nvPr/>
        </p:nvPicPr>
        <p:blipFill>
          <a:blip r:embed="rId3">
            <a:extLst>
              <a:ext uri="{28A0092B-C50C-407E-A947-70E740481C1C}">
                <a14:useLocalDpi xmlns:a14="http://schemas.microsoft.com/office/drawing/2010/main" val="0"/>
              </a:ext>
            </a:extLst>
          </a:blip>
          <a:srcRect l="10561" t="801" r="10583" b="534"/>
          <a:stretch>
            <a:fillRect/>
          </a:stretch>
        </p:blipFill>
        <p:spPr bwMode="auto">
          <a:xfrm>
            <a:off x="2413001" y="1758951"/>
            <a:ext cx="8145463" cy="4962525"/>
          </a:xfrm>
          <a:prstGeom prst="rect">
            <a:avLst/>
          </a:prstGeom>
          <a:noFill/>
          <a:ln w="57150"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212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3555" name="Rectangle 5"/>
          <p:cNvSpPr>
            <a:spLocks noGrp="1" noChangeArrowheads="1"/>
          </p:cNvSpPr>
          <p:nvPr>
            <p:ph type="title"/>
          </p:nvPr>
        </p:nvSpPr>
        <p:spPr>
          <a:xfrm>
            <a:off x="2286000" y="711200"/>
            <a:ext cx="8382000" cy="609600"/>
          </a:xfrm>
        </p:spPr>
        <p:txBody>
          <a:bodyPr/>
          <a:lstStyle/>
          <a:p>
            <a:pPr eaLnBrk="1" hangingPunct="1"/>
            <a:r>
              <a:rPr lang="en-US" altLang="en-US" sz="3200"/>
              <a:t>Linked List Allocation Using a Table in Memory</a:t>
            </a:r>
          </a:p>
        </p:txBody>
      </p:sp>
      <p:pic>
        <p:nvPicPr>
          <p:cNvPr id="23556" name="Picture 4"/>
          <p:cNvPicPr>
            <a:picLocks noGrp="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3208338" y="1800225"/>
            <a:ext cx="6107112" cy="4872038"/>
          </a:xfrm>
        </p:spPr>
      </p:pic>
    </p:spTree>
    <p:extLst>
      <p:ext uri="{BB962C8B-B14F-4D97-AF65-F5344CB8AC3E}">
        <p14:creationId xmlns:p14="http://schemas.microsoft.com/office/powerpoint/2010/main" val="25850782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4579" name="Rectangle 2"/>
          <p:cNvSpPr>
            <a:spLocks noGrp="1" noChangeArrowheads="1"/>
          </p:cNvSpPr>
          <p:nvPr>
            <p:ph type="title"/>
          </p:nvPr>
        </p:nvSpPr>
        <p:spPr>
          <a:xfrm>
            <a:off x="2286000" y="711200"/>
            <a:ext cx="8382000" cy="609600"/>
          </a:xfrm>
        </p:spPr>
        <p:txBody>
          <a:bodyPr/>
          <a:lstStyle/>
          <a:p>
            <a:pPr eaLnBrk="1" hangingPunct="1"/>
            <a:r>
              <a:rPr lang="en-US" altLang="en-US" sz="3200"/>
              <a:t>File-Allocation Table (FAT) Example</a:t>
            </a:r>
            <a:endParaRPr lang="en-US" altLang="en-US" sz="2400"/>
          </a:p>
        </p:txBody>
      </p:sp>
      <p:pic>
        <p:nvPicPr>
          <p:cNvPr id="24580"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74913" y="1717676"/>
            <a:ext cx="7923212" cy="5033963"/>
          </a:xfrm>
        </p:spPr>
      </p:pic>
    </p:spTree>
    <p:extLst>
      <p:ext uri="{BB962C8B-B14F-4D97-AF65-F5344CB8AC3E}">
        <p14:creationId xmlns:p14="http://schemas.microsoft.com/office/powerpoint/2010/main" val="91239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5603" name="Rectangle 2"/>
          <p:cNvSpPr>
            <a:spLocks noGrp="1" noChangeArrowheads="1"/>
          </p:cNvSpPr>
          <p:nvPr>
            <p:ph type="title"/>
          </p:nvPr>
        </p:nvSpPr>
        <p:spPr>
          <a:xfrm>
            <a:off x="1808402" y="94458"/>
            <a:ext cx="9846733" cy="1325563"/>
          </a:xfrm>
        </p:spPr>
        <p:txBody>
          <a:bodyPr/>
          <a:lstStyle/>
          <a:p>
            <a:pPr eaLnBrk="1" hangingPunct="1"/>
            <a:r>
              <a:rPr lang="en-US" altLang="en-US" sz="3600" dirty="0"/>
              <a:t>Indexed Allocation</a:t>
            </a:r>
          </a:p>
        </p:txBody>
      </p:sp>
      <p:sp>
        <p:nvSpPr>
          <p:cNvPr id="25604" name="Rectangle 3"/>
          <p:cNvSpPr>
            <a:spLocks noGrp="1" noChangeArrowheads="1"/>
          </p:cNvSpPr>
          <p:nvPr>
            <p:ph type="body" idx="1"/>
          </p:nvPr>
        </p:nvSpPr>
        <p:spPr>
          <a:xfrm>
            <a:off x="2286000" y="1600200"/>
            <a:ext cx="8382000" cy="5257800"/>
          </a:xfrm>
        </p:spPr>
        <p:txBody>
          <a:bodyPr/>
          <a:lstStyle/>
          <a:p>
            <a:pPr eaLnBrk="1" hangingPunct="1"/>
            <a:r>
              <a:rPr lang="en-US" altLang="en-US" sz="3600"/>
              <a:t>Brings all pointers together into </a:t>
            </a:r>
            <a:br>
              <a:rPr lang="en-US" altLang="en-US" sz="3600"/>
            </a:br>
            <a:r>
              <a:rPr lang="en-US" altLang="en-US" sz="3600"/>
              <a:t>the </a:t>
            </a:r>
            <a:r>
              <a:rPr lang="en-US" altLang="en-US" sz="3600" i="1"/>
              <a:t>index block.</a:t>
            </a:r>
            <a:endParaRPr lang="en-US" altLang="en-US" sz="3600"/>
          </a:p>
          <a:p>
            <a:pPr eaLnBrk="1" hangingPunct="1"/>
            <a:r>
              <a:rPr lang="en-US" altLang="en-US" sz="3600"/>
              <a:t>It’s a logical view.</a:t>
            </a:r>
          </a:p>
          <a:p>
            <a:pPr eaLnBrk="1" hangingPunct="1"/>
            <a:r>
              <a:rPr lang="en-US" altLang="en-US" sz="3600"/>
              <a:t>Need index table.</a:t>
            </a:r>
          </a:p>
          <a:p>
            <a:pPr eaLnBrk="1" hangingPunct="1"/>
            <a:r>
              <a:rPr lang="en-US" altLang="en-US" sz="3600"/>
              <a:t>Provides random access.</a:t>
            </a:r>
          </a:p>
          <a:p>
            <a:pPr eaLnBrk="1" hangingPunct="1"/>
            <a:r>
              <a:rPr lang="en-US" altLang="en-US" sz="3600"/>
              <a:t>Dynamic access without external fragmentation, but have overhead of </a:t>
            </a:r>
            <a:br>
              <a:rPr lang="en-US" altLang="en-US" sz="3600"/>
            </a:br>
            <a:r>
              <a:rPr lang="en-US" altLang="en-US" sz="3600"/>
              <a:t>index block.</a:t>
            </a:r>
            <a:endParaRPr lang="en-US" altLang="en-US" sz="4000"/>
          </a:p>
        </p:txBody>
      </p:sp>
      <p:sp>
        <p:nvSpPr>
          <p:cNvPr id="25605" name="Rectangle 5"/>
          <p:cNvSpPr>
            <a:spLocks noChangeArrowheads="1"/>
          </p:cNvSpPr>
          <p:nvPr/>
        </p:nvSpPr>
        <p:spPr bwMode="auto">
          <a:xfrm>
            <a:off x="7926389" y="2489200"/>
            <a:ext cx="606425" cy="33178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5606" name="Rectangle 6"/>
          <p:cNvSpPr>
            <a:spLocks noChangeArrowheads="1"/>
          </p:cNvSpPr>
          <p:nvPr/>
        </p:nvSpPr>
        <p:spPr bwMode="auto">
          <a:xfrm>
            <a:off x="7926389" y="2814639"/>
            <a:ext cx="606425" cy="331787"/>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5607" name="Rectangle 7"/>
          <p:cNvSpPr>
            <a:spLocks noChangeArrowheads="1"/>
          </p:cNvSpPr>
          <p:nvPr/>
        </p:nvSpPr>
        <p:spPr bwMode="auto">
          <a:xfrm>
            <a:off x="7926389" y="3140075"/>
            <a:ext cx="606425" cy="33178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5608" name="Rectangle 8"/>
          <p:cNvSpPr>
            <a:spLocks noChangeArrowheads="1"/>
          </p:cNvSpPr>
          <p:nvPr/>
        </p:nvSpPr>
        <p:spPr bwMode="auto">
          <a:xfrm>
            <a:off x="7926389" y="3465514"/>
            <a:ext cx="606425" cy="331787"/>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5609" name="Rectangle 9"/>
          <p:cNvSpPr>
            <a:spLocks noChangeArrowheads="1"/>
          </p:cNvSpPr>
          <p:nvPr/>
        </p:nvSpPr>
        <p:spPr bwMode="auto">
          <a:xfrm>
            <a:off x="7926389" y="3790950"/>
            <a:ext cx="606425" cy="33178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5610" name="Rectangle 10"/>
          <p:cNvSpPr>
            <a:spLocks noChangeArrowheads="1"/>
          </p:cNvSpPr>
          <p:nvPr/>
        </p:nvSpPr>
        <p:spPr bwMode="auto">
          <a:xfrm>
            <a:off x="9485313" y="2503489"/>
            <a:ext cx="201612" cy="173037"/>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5611" name="Rectangle 15"/>
          <p:cNvSpPr>
            <a:spLocks noChangeArrowheads="1"/>
          </p:cNvSpPr>
          <p:nvPr/>
        </p:nvSpPr>
        <p:spPr bwMode="auto">
          <a:xfrm>
            <a:off x="9485313" y="2871789"/>
            <a:ext cx="201612" cy="173037"/>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5612" name="Rectangle 16"/>
          <p:cNvSpPr>
            <a:spLocks noChangeArrowheads="1"/>
          </p:cNvSpPr>
          <p:nvPr/>
        </p:nvSpPr>
        <p:spPr bwMode="auto">
          <a:xfrm>
            <a:off x="9485313" y="3240089"/>
            <a:ext cx="201612" cy="173037"/>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5613" name="Rectangle 17"/>
          <p:cNvSpPr>
            <a:spLocks noChangeArrowheads="1"/>
          </p:cNvSpPr>
          <p:nvPr/>
        </p:nvSpPr>
        <p:spPr bwMode="auto">
          <a:xfrm>
            <a:off x="9485313" y="3608389"/>
            <a:ext cx="201612" cy="173037"/>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5614" name="Rectangle 18"/>
          <p:cNvSpPr>
            <a:spLocks noChangeArrowheads="1"/>
          </p:cNvSpPr>
          <p:nvPr/>
        </p:nvSpPr>
        <p:spPr bwMode="auto">
          <a:xfrm>
            <a:off x="9485313" y="3976689"/>
            <a:ext cx="201612" cy="173037"/>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25615" name="Line 19"/>
          <p:cNvSpPr>
            <a:spLocks noChangeShapeType="1"/>
          </p:cNvSpPr>
          <p:nvPr/>
        </p:nvSpPr>
        <p:spPr bwMode="auto">
          <a:xfrm>
            <a:off x="8561389" y="2590800"/>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16" name="Line 20"/>
          <p:cNvSpPr>
            <a:spLocks noChangeShapeType="1"/>
          </p:cNvSpPr>
          <p:nvPr/>
        </p:nvSpPr>
        <p:spPr bwMode="auto">
          <a:xfrm>
            <a:off x="8526464" y="2930525"/>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17" name="Line 21"/>
          <p:cNvSpPr>
            <a:spLocks noChangeShapeType="1"/>
          </p:cNvSpPr>
          <p:nvPr/>
        </p:nvSpPr>
        <p:spPr bwMode="auto">
          <a:xfrm>
            <a:off x="8534401" y="3341688"/>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18" name="Line 22"/>
          <p:cNvSpPr>
            <a:spLocks noChangeShapeType="1"/>
          </p:cNvSpPr>
          <p:nvPr/>
        </p:nvSpPr>
        <p:spPr bwMode="auto">
          <a:xfrm>
            <a:off x="8562976" y="3695700"/>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19" name="Line 23"/>
          <p:cNvSpPr>
            <a:spLocks noChangeShapeType="1"/>
          </p:cNvSpPr>
          <p:nvPr/>
        </p:nvSpPr>
        <p:spPr bwMode="auto">
          <a:xfrm>
            <a:off x="8521701" y="4049713"/>
            <a:ext cx="923925"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5620" name="Text Box 24"/>
          <p:cNvSpPr txBox="1">
            <a:spLocks noChangeArrowheads="1"/>
          </p:cNvSpPr>
          <p:nvPr/>
        </p:nvSpPr>
        <p:spPr bwMode="auto">
          <a:xfrm>
            <a:off x="8061325" y="4125913"/>
            <a:ext cx="128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index table</a:t>
            </a:r>
          </a:p>
        </p:txBody>
      </p:sp>
    </p:spTree>
    <p:extLst>
      <p:ext uri="{BB962C8B-B14F-4D97-AF65-F5344CB8AC3E}">
        <p14:creationId xmlns:p14="http://schemas.microsoft.com/office/powerpoint/2010/main" val="24861218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6627" name="Rectangle 2"/>
          <p:cNvSpPr>
            <a:spLocks noGrp="1" noChangeArrowheads="1"/>
          </p:cNvSpPr>
          <p:nvPr>
            <p:ph type="title"/>
          </p:nvPr>
        </p:nvSpPr>
        <p:spPr>
          <a:xfrm>
            <a:off x="2286000" y="711200"/>
            <a:ext cx="8382000" cy="609600"/>
          </a:xfrm>
        </p:spPr>
        <p:txBody>
          <a:bodyPr/>
          <a:lstStyle/>
          <a:p>
            <a:pPr eaLnBrk="1" hangingPunct="1"/>
            <a:r>
              <a:rPr lang="en-US" altLang="en-US" sz="3600"/>
              <a:t>Indexed File Allocation Example</a:t>
            </a:r>
          </a:p>
        </p:txBody>
      </p:sp>
      <p:pic>
        <p:nvPicPr>
          <p:cNvPr id="266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1616076"/>
            <a:ext cx="8388350" cy="524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5973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6147" name="Rectangle 2"/>
          <p:cNvSpPr>
            <a:spLocks noGrp="1" noChangeArrowheads="1"/>
          </p:cNvSpPr>
          <p:nvPr>
            <p:ph type="title"/>
          </p:nvPr>
        </p:nvSpPr>
        <p:spPr>
          <a:xfrm>
            <a:off x="2286000" y="719138"/>
            <a:ext cx="8382000" cy="609600"/>
          </a:xfrm>
        </p:spPr>
        <p:txBody>
          <a:bodyPr/>
          <a:lstStyle/>
          <a:p>
            <a:pPr eaLnBrk="1" hangingPunct="1"/>
            <a:r>
              <a:rPr lang="en-US" altLang="en-US" sz="3600"/>
              <a:t>File Structure</a:t>
            </a:r>
          </a:p>
        </p:txBody>
      </p:sp>
      <p:sp>
        <p:nvSpPr>
          <p:cNvPr id="6148" name="Rectangle 3"/>
          <p:cNvSpPr>
            <a:spLocks noGrp="1" noChangeArrowheads="1"/>
          </p:cNvSpPr>
          <p:nvPr>
            <p:ph type="body" idx="1"/>
          </p:nvPr>
        </p:nvSpPr>
        <p:spPr/>
        <p:txBody>
          <a:bodyPr>
            <a:normAutofit fontScale="92500" lnSpcReduction="10000"/>
          </a:bodyPr>
          <a:lstStyle/>
          <a:p>
            <a:pPr eaLnBrk="1" hangingPunct="1"/>
            <a:r>
              <a:rPr lang="en-US" altLang="en-US" sz="2400"/>
              <a:t>None – sequence of words, bytes.</a:t>
            </a:r>
          </a:p>
          <a:p>
            <a:pPr eaLnBrk="1" hangingPunct="1"/>
            <a:r>
              <a:rPr lang="en-US" altLang="en-US" sz="2400"/>
              <a:t>Simple record structure:</a:t>
            </a:r>
          </a:p>
          <a:p>
            <a:pPr lvl="1" eaLnBrk="1" hangingPunct="1"/>
            <a:r>
              <a:rPr lang="en-US" altLang="en-US" sz="2000"/>
              <a:t>Lines </a:t>
            </a:r>
          </a:p>
          <a:p>
            <a:pPr lvl="1" eaLnBrk="1" hangingPunct="1"/>
            <a:r>
              <a:rPr lang="en-US" altLang="en-US" sz="2000"/>
              <a:t>Fixed length</a:t>
            </a:r>
          </a:p>
          <a:p>
            <a:pPr lvl="1" eaLnBrk="1" hangingPunct="1"/>
            <a:r>
              <a:rPr lang="en-US" altLang="en-US" sz="2000"/>
              <a:t>Variable length</a:t>
            </a:r>
          </a:p>
          <a:p>
            <a:pPr eaLnBrk="1" hangingPunct="1"/>
            <a:r>
              <a:rPr lang="en-US" altLang="en-US" sz="2400"/>
              <a:t>Complex Structures:</a:t>
            </a:r>
          </a:p>
          <a:p>
            <a:pPr lvl="1" eaLnBrk="1" hangingPunct="1"/>
            <a:r>
              <a:rPr lang="en-US" altLang="en-US" sz="2000"/>
              <a:t>Formatted document</a:t>
            </a:r>
          </a:p>
          <a:p>
            <a:pPr lvl="1" eaLnBrk="1" hangingPunct="1"/>
            <a:r>
              <a:rPr lang="en-US" altLang="en-US" sz="2000"/>
              <a:t>Relocatable load file	</a:t>
            </a:r>
          </a:p>
          <a:p>
            <a:pPr eaLnBrk="1" hangingPunct="1"/>
            <a:r>
              <a:rPr lang="en-US" altLang="en-US" sz="2400"/>
              <a:t>Can simulate last two with first method by inserting appropriate control characters.</a:t>
            </a:r>
          </a:p>
          <a:p>
            <a:pPr eaLnBrk="1" hangingPunct="1"/>
            <a:r>
              <a:rPr lang="en-US" altLang="en-US" sz="2400"/>
              <a:t>Who decides:</a:t>
            </a:r>
          </a:p>
          <a:p>
            <a:pPr lvl="1" eaLnBrk="1" hangingPunct="1"/>
            <a:r>
              <a:rPr lang="en-US" altLang="en-US" sz="2000"/>
              <a:t>Operating system</a:t>
            </a:r>
          </a:p>
          <a:p>
            <a:pPr lvl="1" eaLnBrk="1" hangingPunct="1"/>
            <a:r>
              <a:rPr lang="en-US" altLang="en-US" sz="2000"/>
              <a:t>Program</a:t>
            </a:r>
          </a:p>
        </p:txBody>
      </p:sp>
    </p:spTree>
    <p:extLst>
      <p:ext uri="{BB962C8B-B14F-4D97-AF65-F5344CB8AC3E}">
        <p14:creationId xmlns:p14="http://schemas.microsoft.com/office/powerpoint/2010/main" val="16674572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7651" name="Rectangle 2"/>
          <p:cNvSpPr>
            <a:spLocks noGrp="1" noChangeArrowheads="1"/>
          </p:cNvSpPr>
          <p:nvPr>
            <p:ph type="title"/>
          </p:nvPr>
        </p:nvSpPr>
        <p:spPr>
          <a:xfrm>
            <a:off x="2286000" y="711200"/>
            <a:ext cx="8382000" cy="609600"/>
          </a:xfrm>
        </p:spPr>
        <p:txBody>
          <a:bodyPr/>
          <a:lstStyle/>
          <a:p>
            <a:pPr eaLnBrk="1" hangingPunct="1"/>
            <a:r>
              <a:rPr lang="en-US" altLang="en-US" sz="3600"/>
              <a:t>Indexed File Allocation (variable-size)</a:t>
            </a:r>
          </a:p>
        </p:txBody>
      </p:sp>
      <p:pic>
        <p:nvPicPr>
          <p:cNvPr id="276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526" y="1636714"/>
            <a:ext cx="8372475" cy="522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66660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8675" name="Rectangle 2"/>
          <p:cNvSpPr>
            <a:spLocks noGrp="1" noChangeArrowheads="1"/>
          </p:cNvSpPr>
          <p:nvPr>
            <p:ph type="title"/>
          </p:nvPr>
        </p:nvSpPr>
        <p:spPr>
          <a:xfrm>
            <a:off x="2286000" y="668338"/>
            <a:ext cx="8382000" cy="609600"/>
          </a:xfrm>
        </p:spPr>
        <p:txBody>
          <a:bodyPr/>
          <a:lstStyle/>
          <a:p>
            <a:pPr eaLnBrk="1" hangingPunct="1"/>
            <a:r>
              <a:rPr lang="en-US" altLang="en-US" sz="3600"/>
              <a:t>Indexed Allocation Mapping Example</a:t>
            </a:r>
          </a:p>
        </p:txBody>
      </p:sp>
      <p:sp>
        <p:nvSpPr>
          <p:cNvPr id="28676" name="Rectangle 3"/>
          <p:cNvSpPr>
            <a:spLocks noChangeArrowheads="1"/>
          </p:cNvSpPr>
          <p:nvPr/>
        </p:nvSpPr>
        <p:spPr bwMode="auto">
          <a:xfrm>
            <a:off x="6249988" y="2073275"/>
            <a:ext cx="1674812" cy="3824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77" name="Rectangle 4"/>
          <p:cNvSpPr>
            <a:spLocks noChangeArrowheads="1"/>
          </p:cNvSpPr>
          <p:nvPr/>
        </p:nvSpPr>
        <p:spPr bwMode="auto">
          <a:xfrm>
            <a:off x="6538913" y="2376489"/>
            <a:ext cx="1096962" cy="274637"/>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78" name="Rectangle 5"/>
          <p:cNvSpPr>
            <a:spLocks noChangeArrowheads="1"/>
          </p:cNvSpPr>
          <p:nvPr/>
        </p:nvSpPr>
        <p:spPr bwMode="auto">
          <a:xfrm>
            <a:off x="6540501" y="2654300"/>
            <a:ext cx="1096963" cy="27463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79" name="Rectangle 6"/>
          <p:cNvSpPr>
            <a:spLocks noChangeArrowheads="1"/>
          </p:cNvSpPr>
          <p:nvPr/>
        </p:nvSpPr>
        <p:spPr bwMode="auto">
          <a:xfrm>
            <a:off x="6542088" y="2882900"/>
            <a:ext cx="1096962" cy="27463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80" name="Rectangle 7"/>
          <p:cNvSpPr>
            <a:spLocks noChangeArrowheads="1"/>
          </p:cNvSpPr>
          <p:nvPr/>
        </p:nvSpPr>
        <p:spPr bwMode="auto">
          <a:xfrm>
            <a:off x="6538913" y="3519489"/>
            <a:ext cx="1096962" cy="274637"/>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81" name="Rectangle 8"/>
          <p:cNvSpPr>
            <a:spLocks noChangeArrowheads="1"/>
          </p:cNvSpPr>
          <p:nvPr/>
        </p:nvSpPr>
        <p:spPr bwMode="auto">
          <a:xfrm>
            <a:off x="6540501" y="3797300"/>
            <a:ext cx="1096963" cy="27463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82" name="Rectangle 9"/>
          <p:cNvSpPr>
            <a:spLocks noChangeArrowheads="1"/>
          </p:cNvSpPr>
          <p:nvPr/>
        </p:nvSpPr>
        <p:spPr bwMode="auto">
          <a:xfrm>
            <a:off x="6540500" y="4711700"/>
            <a:ext cx="1066800" cy="83820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83" name="Rectangle 10"/>
          <p:cNvSpPr>
            <a:spLocks noChangeArrowheads="1"/>
          </p:cNvSpPr>
          <p:nvPr/>
        </p:nvSpPr>
        <p:spPr bwMode="auto">
          <a:xfrm>
            <a:off x="8750300" y="1892300"/>
            <a:ext cx="1066800" cy="403860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84" name="Rectangle 11"/>
          <p:cNvSpPr>
            <a:spLocks noChangeArrowheads="1"/>
          </p:cNvSpPr>
          <p:nvPr/>
        </p:nvSpPr>
        <p:spPr bwMode="auto">
          <a:xfrm>
            <a:off x="8931276" y="2120900"/>
            <a:ext cx="733425" cy="68580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85" name="Rectangle 12"/>
          <p:cNvSpPr>
            <a:spLocks noChangeArrowheads="1"/>
          </p:cNvSpPr>
          <p:nvPr/>
        </p:nvSpPr>
        <p:spPr bwMode="auto">
          <a:xfrm>
            <a:off x="8931276" y="3035300"/>
            <a:ext cx="733425" cy="68580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86" name="Rectangle 13"/>
          <p:cNvSpPr>
            <a:spLocks noChangeArrowheads="1"/>
          </p:cNvSpPr>
          <p:nvPr/>
        </p:nvSpPr>
        <p:spPr bwMode="auto">
          <a:xfrm>
            <a:off x="8931276" y="3949700"/>
            <a:ext cx="733425" cy="68580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87" name="Rectangle 14"/>
          <p:cNvSpPr>
            <a:spLocks noChangeArrowheads="1"/>
          </p:cNvSpPr>
          <p:nvPr/>
        </p:nvSpPr>
        <p:spPr bwMode="auto">
          <a:xfrm>
            <a:off x="4557713" y="2605089"/>
            <a:ext cx="1096962" cy="274637"/>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88" name="Rectangle 15"/>
          <p:cNvSpPr>
            <a:spLocks noChangeArrowheads="1"/>
          </p:cNvSpPr>
          <p:nvPr/>
        </p:nvSpPr>
        <p:spPr bwMode="auto">
          <a:xfrm>
            <a:off x="4559301" y="2835275"/>
            <a:ext cx="1096963" cy="27463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89" name="Rectangle 16"/>
          <p:cNvSpPr>
            <a:spLocks noChangeArrowheads="1"/>
          </p:cNvSpPr>
          <p:nvPr/>
        </p:nvSpPr>
        <p:spPr bwMode="auto">
          <a:xfrm>
            <a:off x="4559301" y="3111500"/>
            <a:ext cx="1096963" cy="175260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90" name="Rectangle 17"/>
          <p:cNvSpPr>
            <a:spLocks noChangeArrowheads="1"/>
          </p:cNvSpPr>
          <p:nvPr/>
        </p:nvSpPr>
        <p:spPr bwMode="auto">
          <a:xfrm>
            <a:off x="4559301" y="4864100"/>
            <a:ext cx="1096963" cy="27463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91" name="Rectangle 18"/>
          <p:cNvSpPr>
            <a:spLocks noChangeArrowheads="1"/>
          </p:cNvSpPr>
          <p:nvPr/>
        </p:nvSpPr>
        <p:spPr bwMode="auto">
          <a:xfrm>
            <a:off x="2921001" y="2578100"/>
            <a:ext cx="1096963" cy="274638"/>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endParaRPr lang="he-IL" altLang="en-US" sz="1800">
              <a:latin typeface="Verdana" panose="020B0604030504040204" pitchFamily="34" charset="0"/>
              <a:ea typeface="ＭＳ Ｐゴシック" panose="020B0600070205080204" pitchFamily="34" charset="-128"/>
            </a:endParaRPr>
          </a:p>
        </p:txBody>
      </p:sp>
      <p:sp>
        <p:nvSpPr>
          <p:cNvPr id="28692" name="Line 19"/>
          <p:cNvSpPr>
            <a:spLocks noChangeShapeType="1"/>
          </p:cNvSpPr>
          <p:nvPr/>
        </p:nvSpPr>
        <p:spPr bwMode="auto">
          <a:xfrm>
            <a:off x="4025900" y="2701925"/>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93" name="Line 20"/>
          <p:cNvSpPr>
            <a:spLocks noChangeShapeType="1"/>
          </p:cNvSpPr>
          <p:nvPr/>
        </p:nvSpPr>
        <p:spPr bwMode="auto">
          <a:xfrm flipV="1">
            <a:off x="5649914" y="2501900"/>
            <a:ext cx="890587"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94" name="Line 21"/>
          <p:cNvSpPr>
            <a:spLocks noChangeShapeType="1"/>
          </p:cNvSpPr>
          <p:nvPr/>
        </p:nvSpPr>
        <p:spPr bwMode="auto">
          <a:xfrm>
            <a:off x="5649914" y="2954338"/>
            <a:ext cx="8858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95" name="Line 22"/>
          <p:cNvSpPr>
            <a:spLocks noChangeShapeType="1"/>
          </p:cNvSpPr>
          <p:nvPr/>
        </p:nvSpPr>
        <p:spPr bwMode="auto">
          <a:xfrm>
            <a:off x="5659439" y="4973638"/>
            <a:ext cx="885825" cy="266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96" name="Text Box 23"/>
          <p:cNvSpPr txBox="1">
            <a:spLocks noChangeArrowheads="1"/>
          </p:cNvSpPr>
          <p:nvPr/>
        </p:nvSpPr>
        <p:spPr bwMode="auto">
          <a:xfrm>
            <a:off x="4986338" y="3683001"/>
            <a:ext cx="260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ea typeface="ＭＳ Ｐゴシック" panose="020B0600070205080204" pitchFamily="34" charset="-128"/>
                <a:sym typeface="MT Extra" panose="05050102010205020202" pitchFamily="18" charset="2"/>
              </a:rPr>
              <a:t></a:t>
            </a:r>
            <a:endParaRPr lang="en-US" altLang="en-US" sz="1800">
              <a:latin typeface="Helvetica" panose="020B0604020202020204" pitchFamily="34" charset="0"/>
              <a:ea typeface="ＭＳ Ｐゴシック" panose="020B0600070205080204" pitchFamily="34" charset="-128"/>
            </a:endParaRPr>
          </a:p>
        </p:txBody>
      </p:sp>
      <p:sp>
        <p:nvSpPr>
          <p:cNvPr id="28697" name="Line 24"/>
          <p:cNvSpPr>
            <a:spLocks noChangeShapeType="1"/>
          </p:cNvSpPr>
          <p:nvPr/>
        </p:nvSpPr>
        <p:spPr bwMode="auto">
          <a:xfrm flipH="1" flipV="1">
            <a:off x="7626350" y="3659188"/>
            <a:ext cx="13096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98" name="Line 25"/>
          <p:cNvSpPr>
            <a:spLocks noChangeShapeType="1"/>
          </p:cNvSpPr>
          <p:nvPr/>
        </p:nvSpPr>
        <p:spPr bwMode="auto">
          <a:xfrm flipH="1" flipV="1">
            <a:off x="7631113" y="2730500"/>
            <a:ext cx="1295400" cy="6238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699" name="Line 26"/>
          <p:cNvSpPr>
            <a:spLocks noChangeShapeType="1"/>
          </p:cNvSpPr>
          <p:nvPr/>
        </p:nvSpPr>
        <p:spPr bwMode="auto">
          <a:xfrm flipH="1">
            <a:off x="7621589" y="2359026"/>
            <a:ext cx="1309687" cy="161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700" name="Text Box 27"/>
          <p:cNvSpPr txBox="1">
            <a:spLocks noChangeArrowheads="1"/>
          </p:cNvSpPr>
          <p:nvPr/>
        </p:nvSpPr>
        <p:spPr bwMode="auto">
          <a:xfrm>
            <a:off x="4475163" y="5202238"/>
            <a:ext cx="1327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ea typeface="ＭＳ Ｐゴシック" panose="020B0600070205080204" pitchFamily="34" charset="-128"/>
              </a:rPr>
              <a:t>outer-index</a:t>
            </a:r>
          </a:p>
        </p:txBody>
      </p:sp>
      <p:sp>
        <p:nvSpPr>
          <p:cNvPr id="28701" name="Text Box 28"/>
          <p:cNvSpPr txBox="1">
            <a:spLocks noChangeArrowheads="1"/>
          </p:cNvSpPr>
          <p:nvPr/>
        </p:nvSpPr>
        <p:spPr bwMode="auto">
          <a:xfrm>
            <a:off x="6421438" y="6018213"/>
            <a:ext cx="1289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ea typeface="ＭＳ Ｐゴシック" panose="020B0600070205080204" pitchFamily="34" charset="-128"/>
              </a:rPr>
              <a:t>index table</a:t>
            </a:r>
          </a:p>
        </p:txBody>
      </p:sp>
      <p:sp>
        <p:nvSpPr>
          <p:cNvPr id="28702" name="Text Box 29"/>
          <p:cNvSpPr txBox="1">
            <a:spLocks noChangeArrowheads="1"/>
          </p:cNvSpPr>
          <p:nvPr/>
        </p:nvSpPr>
        <p:spPr bwMode="auto">
          <a:xfrm>
            <a:off x="9131300" y="5997576"/>
            <a:ext cx="476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ea typeface="ＭＳ Ｐゴシック" panose="020B0600070205080204" pitchFamily="34" charset="-128"/>
              </a:rPr>
              <a:t>file</a:t>
            </a:r>
          </a:p>
        </p:txBody>
      </p:sp>
    </p:spTree>
    <p:extLst>
      <p:ext uri="{BB962C8B-B14F-4D97-AF65-F5344CB8AC3E}">
        <p14:creationId xmlns:p14="http://schemas.microsoft.com/office/powerpoint/2010/main" val="4247339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a:xfrm>
            <a:off x="2286000" y="698500"/>
            <a:ext cx="8382000" cy="609600"/>
          </a:xfrm>
        </p:spPr>
        <p:txBody>
          <a:bodyPr/>
          <a:lstStyle/>
          <a:p>
            <a:r>
              <a:rPr lang="en-US" altLang="en-US" sz="3600"/>
              <a:t>Comparison of file allocation methods</a:t>
            </a:r>
            <a:endParaRPr lang="he-IL" altLang="en-US" sz="3600"/>
          </a:p>
        </p:txBody>
      </p:sp>
      <p:sp>
        <p:nvSpPr>
          <p:cNvPr id="102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graphicFrame>
        <p:nvGraphicFramePr>
          <p:cNvPr id="1026" name="Object 2"/>
          <p:cNvGraphicFramePr>
            <a:graphicFrameLocks noChangeAspect="1"/>
          </p:cNvGraphicFramePr>
          <p:nvPr/>
        </p:nvGraphicFramePr>
        <p:xfrm>
          <a:off x="2387600" y="1625600"/>
          <a:ext cx="8255000" cy="5232400"/>
        </p:xfrm>
        <a:graphic>
          <a:graphicData uri="http://schemas.openxmlformats.org/presentationml/2006/ole">
            <mc:AlternateContent xmlns:mc="http://schemas.openxmlformats.org/markup-compatibility/2006">
              <mc:Choice xmlns:v="urn:schemas-microsoft-com:vml" Requires="v">
                <p:oleObj spid="_x0000_s1030" name="Document" r:id="rId4" imgW="6095776" imgH="2882794" progId="Word.Document.12">
                  <p:embed/>
                </p:oleObj>
              </mc:Choice>
              <mc:Fallback>
                <p:oleObj name="Document" r:id="rId4" imgW="6095776" imgH="2882794"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7600" y="1625600"/>
                        <a:ext cx="8255000" cy="523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93315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29699" name="Rectangle 2"/>
          <p:cNvSpPr>
            <a:spLocks noGrp="1" noChangeArrowheads="1"/>
          </p:cNvSpPr>
          <p:nvPr>
            <p:ph type="title"/>
          </p:nvPr>
        </p:nvSpPr>
        <p:spPr>
          <a:xfrm>
            <a:off x="2286000" y="647700"/>
            <a:ext cx="8382000" cy="609600"/>
          </a:xfrm>
        </p:spPr>
        <p:txBody>
          <a:bodyPr/>
          <a:lstStyle/>
          <a:p>
            <a:pPr eaLnBrk="1" hangingPunct="1"/>
            <a:r>
              <a:rPr lang="en-US" altLang="en-US" sz="2800"/>
              <a:t>Combined Scheme:  UNIX UFS (4K bytes per block)</a:t>
            </a:r>
            <a:endParaRPr lang="en-US" altLang="en-US" sz="2400"/>
          </a:p>
        </p:txBody>
      </p:sp>
      <p:pic>
        <p:nvPicPr>
          <p:cNvPr id="29700"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433638" y="1789114"/>
            <a:ext cx="8043862" cy="4979987"/>
          </a:xfrm>
        </p:spPr>
      </p:pic>
    </p:spTree>
    <p:extLst>
      <p:ext uri="{BB962C8B-B14F-4D97-AF65-F5344CB8AC3E}">
        <p14:creationId xmlns:p14="http://schemas.microsoft.com/office/powerpoint/2010/main" val="38134591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0723" name="Rectangle 2"/>
          <p:cNvSpPr>
            <a:spLocks noGrp="1" noChangeArrowheads="1"/>
          </p:cNvSpPr>
          <p:nvPr>
            <p:ph type="title"/>
          </p:nvPr>
        </p:nvSpPr>
        <p:spPr>
          <a:xfrm>
            <a:off x="2286000" y="666750"/>
            <a:ext cx="8382000" cy="609600"/>
          </a:xfrm>
        </p:spPr>
        <p:txBody>
          <a:bodyPr/>
          <a:lstStyle/>
          <a:p>
            <a:pPr eaLnBrk="1" hangingPunct="1"/>
            <a:r>
              <a:rPr lang="en-US" altLang="en-US" sz="3600"/>
              <a:t>Free-Space Management (1)</a:t>
            </a:r>
          </a:p>
        </p:txBody>
      </p:sp>
      <p:sp>
        <p:nvSpPr>
          <p:cNvPr id="30724" name="Rectangle 3"/>
          <p:cNvSpPr>
            <a:spLocks noGrp="1" noChangeArrowheads="1"/>
          </p:cNvSpPr>
          <p:nvPr>
            <p:ph type="body" idx="1"/>
          </p:nvPr>
        </p:nvSpPr>
        <p:spPr>
          <a:xfrm>
            <a:off x="2312989" y="1601788"/>
            <a:ext cx="8328025" cy="544512"/>
          </a:xfrm>
        </p:spPr>
        <p:txBody>
          <a:bodyPr/>
          <a:lstStyle/>
          <a:p>
            <a:pPr eaLnBrk="1" hangingPunct="1"/>
            <a:r>
              <a:rPr lang="en-US" altLang="en-US" smtClean="0"/>
              <a:t>Bit vector   (</a:t>
            </a:r>
            <a:r>
              <a:rPr lang="en-US" altLang="en-US" i="1" smtClean="0"/>
              <a:t>n</a:t>
            </a:r>
            <a:r>
              <a:rPr lang="en-US" altLang="en-US" smtClean="0"/>
              <a:t> blocks)</a:t>
            </a:r>
          </a:p>
        </p:txBody>
      </p:sp>
      <p:sp>
        <p:nvSpPr>
          <p:cNvPr id="30725" name="Rectangle 5"/>
          <p:cNvSpPr>
            <a:spLocks noChangeArrowheads="1"/>
          </p:cNvSpPr>
          <p:nvPr/>
        </p:nvSpPr>
        <p:spPr bwMode="auto">
          <a:xfrm>
            <a:off x="4395788" y="2800350"/>
            <a:ext cx="360362" cy="36195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30726" name="Rectangle 11"/>
          <p:cNvSpPr>
            <a:spLocks noChangeArrowheads="1"/>
          </p:cNvSpPr>
          <p:nvPr/>
        </p:nvSpPr>
        <p:spPr bwMode="auto">
          <a:xfrm>
            <a:off x="4724401" y="2800350"/>
            <a:ext cx="360363" cy="36195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30727" name="Rectangle 12"/>
          <p:cNvSpPr>
            <a:spLocks noChangeArrowheads="1"/>
          </p:cNvSpPr>
          <p:nvPr/>
        </p:nvSpPr>
        <p:spPr bwMode="auto">
          <a:xfrm>
            <a:off x="5053013" y="2800350"/>
            <a:ext cx="360362" cy="36195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30728" name="Rectangle 13"/>
          <p:cNvSpPr>
            <a:spLocks noChangeArrowheads="1"/>
          </p:cNvSpPr>
          <p:nvPr/>
        </p:nvSpPr>
        <p:spPr bwMode="auto">
          <a:xfrm>
            <a:off x="5381626" y="2800350"/>
            <a:ext cx="360363" cy="36195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30729" name="Rectangle 14"/>
          <p:cNvSpPr>
            <a:spLocks noChangeArrowheads="1"/>
          </p:cNvSpPr>
          <p:nvPr/>
        </p:nvSpPr>
        <p:spPr bwMode="auto">
          <a:xfrm>
            <a:off x="5710238" y="2800350"/>
            <a:ext cx="360362" cy="36195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30730" name="Rectangle 15"/>
          <p:cNvSpPr>
            <a:spLocks noChangeArrowheads="1"/>
          </p:cNvSpPr>
          <p:nvPr/>
        </p:nvSpPr>
        <p:spPr bwMode="auto">
          <a:xfrm>
            <a:off x="6038851" y="2800350"/>
            <a:ext cx="360363" cy="36195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30731" name="Rectangle 17"/>
          <p:cNvSpPr>
            <a:spLocks noChangeArrowheads="1"/>
          </p:cNvSpPr>
          <p:nvPr/>
        </p:nvSpPr>
        <p:spPr bwMode="auto">
          <a:xfrm>
            <a:off x="6400800" y="2800350"/>
            <a:ext cx="1219200" cy="36195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r>
              <a:rPr lang="en-US" altLang="en-US" sz="2000">
                <a:latin typeface="Helvetica" panose="020B0604020202020204" pitchFamily="34" charset="0"/>
              </a:rPr>
              <a:t>…</a:t>
            </a:r>
            <a:endParaRPr lang="en-US" altLang="en-US" sz="1800">
              <a:latin typeface="Helvetica" panose="020B0604020202020204" pitchFamily="34" charset="0"/>
            </a:endParaRPr>
          </a:p>
        </p:txBody>
      </p:sp>
      <p:sp>
        <p:nvSpPr>
          <p:cNvPr id="30732" name="Rectangle 18"/>
          <p:cNvSpPr>
            <a:spLocks noChangeArrowheads="1"/>
          </p:cNvSpPr>
          <p:nvPr/>
        </p:nvSpPr>
        <p:spPr bwMode="auto">
          <a:xfrm>
            <a:off x="7620001" y="2800350"/>
            <a:ext cx="360363" cy="361950"/>
          </a:xfrm>
          <a:prstGeom prst="rect">
            <a:avLst/>
          </a:prstGeom>
          <a:solidFill>
            <a:schemeClr val="bg1"/>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endParaRPr lang="he-IL" altLang="en-US"/>
          </a:p>
        </p:txBody>
      </p:sp>
      <p:sp>
        <p:nvSpPr>
          <p:cNvPr id="30733" name="Text Box 19"/>
          <p:cNvSpPr txBox="1">
            <a:spLocks noChangeArrowheads="1"/>
          </p:cNvSpPr>
          <p:nvPr/>
        </p:nvSpPr>
        <p:spPr bwMode="auto">
          <a:xfrm>
            <a:off x="4419600" y="23907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0</a:t>
            </a:r>
          </a:p>
        </p:txBody>
      </p:sp>
      <p:sp>
        <p:nvSpPr>
          <p:cNvPr id="30734" name="Text Box 20"/>
          <p:cNvSpPr txBox="1">
            <a:spLocks noChangeArrowheads="1"/>
          </p:cNvSpPr>
          <p:nvPr/>
        </p:nvSpPr>
        <p:spPr bwMode="auto">
          <a:xfrm>
            <a:off x="4724400" y="23907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1</a:t>
            </a:r>
          </a:p>
        </p:txBody>
      </p:sp>
      <p:sp>
        <p:nvSpPr>
          <p:cNvPr id="30735" name="Text Box 21"/>
          <p:cNvSpPr txBox="1">
            <a:spLocks noChangeArrowheads="1"/>
          </p:cNvSpPr>
          <p:nvPr/>
        </p:nvSpPr>
        <p:spPr bwMode="auto">
          <a:xfrm>
            <a:off x="5181600" y="2390776"/>
            <a:ext cx="31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2</a:t>
            </a:r>
          </a:p>
        </p:txBody>
      </p:sp>
      <p:sp>
        <p:nvSpPr>
          <p:cNvPr id="30736" name="Text Box 22"/>
          <p:cNvSpPr txBox="1">
            <a:spLocks noChangeArrowheads="1"/>
          </p:cNvSpPr>
          <p:nvPr/>
        </p:nvSpPr>
        <p:spPr bwMode="auto">
          <a:xfrm>
            <a:off x="7518400" y="2390776"/>
            <a:ext cx="514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n-1</a:t>
            </a:r>
          </a:p>
        </p:txBody>
      </p:sp>
      <p:sp>
        <p:nvSpPr>
          <p:cNvPr id="30737" name="Text Box 24"/>
          <p:cNvSpPr txBox="1">
            <a:spLocks noChangeArrowheads="1"/>
          </p:cNvSpPr>
          <p:nvPr/>
        </p:nvSpPr>
        <p:spPr bwMode="auto">
          <a:xfrm>
            <a:off x="4171950" y="3654426"/>
            <a:ext cx="800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1800">
                <a:latin typeface="Helvetica" panose="020B0604020202020204" pitchFamily="34" charset="0"/>
              </a:rPr>
              <a:t>bit[</a:t>
            </a:r>
            <a:r>
              <a:rPr lang="en-US" altLang="en-US" sz="1800" i="1">
                <a:latin typeface="Helvetica" panose="020B0604020202020204" pitchFamily="34" charset="0"/>
              </a:rPr>
              <a:t>i</a:t>
            </a:r>
            <a:r>
              <a:rPr lang="en-US" altLang="en-US" sz="1800">
                <a:latin typeface="Helvetica" panose="020B0604020202020204" pitchFamily="34" charset="0"/>
              </a:rPr>
              <a:t>] =</a:t>
            </a:r>
          </a:p>
        </p:txBody>
      </p:sp>
      <p:sp>
        <p:nvSpPr>
          <p:cNvPr id="30738" name="Text Box 25"/>
          <p:cNvSpPr txBox="1">
            <a:spLocks noChangeArrowheads="1"/>
          </p:cNvSpPr>
          <p:nvPr/>
        </p:nvSpPr>
        <p:spPr bwMode="auto">
          <a:xfrm rot="-5400000">
            <a:off x="4520381" y="3654395"/>
            <a:ext cx="9573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2000">
                <a:latin typeface="Helvetica" panose="020B0604020202020204" pitchFamily="34" charset="0"/>
                <a:sym typeface="MT Extra" panose="05050102010205020202" pitchFamily="18" charset="2"/>
              </a:rPr>
              <a:t></a:t>
            </a:r>
            <a:endParaRPr lang="en-US" altLang="en-US" sz="5400">
              <a:latin typeface="Helvetica" panose="020B0604020202020204" pitchFamily="34" charset="0"/>
              <a:sym typeface="Monotype Sorts"/>
            </a:endParaRPr>
          </a:p>
        </p:txBody>
      </p:sp>
      <p:sp>
        <p:nvSpPr>
          <p:cNvPr id="30739" name="Text Box 26"/>
          <p:cNvSpPr txBox="1">
            <a:spLocks noChangeArrowheads="1"/>
          </p:cNvSpPr>
          <p:nvPr/>
        </p:nvSpPr>
        <p:spPr bwMode="auto">
          <a:xfrm>
            <a:off x="5257801" y="3457576"/>
            <a:ext cx="241617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spcBef>
                <a:spcPct val="50000"/>
              </a:spcBef>
            </a:pPr>
            <a:r>
              <a:rPr lang="en-US" altLang="en-US" sz="1800">
                <a:latin typeface="Helvetica" panose="020B0604020202020204" pitchFamily="34" charset="0"/>
              </a:rPr>
              <a:t>0 </a:t>
            </a:r>
            <a:r>
              <a:rPr lang="en-US" altLang="en-US" sz="1800">
                <a:latin typeface="Helvetica" panose="020B0604020202020204" pitchFamily="34" charset="0"/>
                <a:sym typeface="Symbol" panose="05050102010706020507" pitchFamily="18" charset="2"/>
              </a:rPr>
              <a:t> block[</a:t>
            </a:r>
            <a:r>
              <a:rPr lang="en-US" altLang="en-US" sz="1800" i="1">
                <a:latin typeface="Helvetica" panose="020B0604020202020204" pitchFamily="34" charset="0"/>
                <a:sym typeface="Symbol" panose="05050102010706020507" pitchFamily="18" charset="2"/>
              </a:rPr>
              <a:t>i</a:t>
            </a:r>
            <a:r>
              <a:rPr lang="en-US" altLang="en-US" sz="1800">
                <a:latin typeface="Helvetica" panose="020B0604020202020204" pitchFamily="34" charset="0"/>
                <a:sym typeface="Symbol" panose="05050102010706020507" pitchFamily="18" charset="2"/>
              </a:rPr>
              <a:t>] free</a:t>
            </a:r>
          </a:p>
          <a:p>
            <a:pPr algn="l" rtl="0">
              <a:spcBef>
                <a:spcPct val="50000"/>
              </a:spcBef>
            </a:pPr>
            <a:r>
              <a:rPr lang="en-US" altLang="en-US" sz="1800">
                <a:latin typeface="Helvetica" panose="020B0604020202020204" pitchFamily="34" charset="0"/>
                <a:sym typeface="Symbol" panose="05050102010706020507" pitchFamily="18" charset="2"/>
              </a:rPr>
              <a:t>1 </a:t>
            </a:r>
            <a:r>
              <a:rPr lang="en-US" altLang="en-US" sz="1800">
                <a:latin typeface="Helvetica" panose="020B0604020202020204" pitchFamily="34" charset="0"/>
              </a:rPr>
              <a:t> </a:t>
            </a:r>
            <a:r>
              <a:rPr lang="en-US" altLang="en-US" sz="1800">
                <a:latin typeface="Helvetica" panose="020B0604020202020204" pitchFamily="34" charset="0"/>
                <a:sym typeface="Symbol" panose="05050102010706020507" pitchFamily="18" charset="2"/>
              </a:rPr>
              <a:t> block[</a:t>
            </a:r>
            <a:r>
              <a:rPr lang="en-US" altLang="en-US" sz="1800" i="1">
                <a:latin typeface="Helvetica" panose="020B0604020202020204" pitchFamily="34" charset="0"/>
                <a:sym typeface="Symbol" panose="05050102010706020507" pitchFamily="18" charset="2"/>
              </a:rPr>
              <a:t>i</a:t>
            </a:r>
            <a:r>
              <a:rPr lang="en-US" altLang="en-US" sz="1800">
                <a:latin typeface="Helvetica" panose="020B0604020202020204" pitchFamily="34" charset="0"/>
                <a:sym typeface="Symbol" panose="05050102010706020507" pitchFamily="18" charset="2"/>
              </a:rPr>
              <a:t>] occupied</a:t>
            </a:r>
          </a:p>
        </p:txBody>
      </p:sp>
      <p:sp>
        <p:nvSpPr>
          <p:cNvPr id="30740" name="Rectangle 27"/>
          <p:cNvSpPr>
            <a:spLocks noChangeArrowheads="1"/>
          </p:cNvSpPr>
          <p:nvPr/>
        </p:nvSpPr>
        <p:spPr bwMode="auto">
          <a:xfrm>
            <a:off x="2514600" y="4600576"/>
            <a:ext cx="702945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spcBef>
                <a:spcPct val="20000"/>
              </a:spcBef>
              <a:buClr>
                <a:schemeClr val="folHlink"/>
              </a:buClr>
              <a:buFont typeface="Monotype Sorts"/>
              <a:buNone/>
            </a:pPr>
            <a:r>
              <a:rPr kumimoji="1" lang="en-US" altLang="en-US" sz="2000">
                <a:latin typeface="Helvetica" panose="020B0604020202020204" pitchFamily="34" charset="0"/>
              </a:rPr>
              <a:t>Block number calculation</a:t>
            </a:r>
          </a:p>
        </p:txBody>
      </p:sp>
      <p:sp>
        <p:nvSpPr>
          <p:cNvPr id="30741" name="Text Box 29"/>
          <p:cNvSpPr txBox="1">
            <a:spLocks noChangeArrowheads="1"/>
          </p:cNvSpPr>
          <p:nvPr/>
        </p:nvSpPr>
        <p:spPr bwMode="auto">
          <a:xfrm>
            <a:off x="4191000" y="5133975"/>
            <a:ext cx="3048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a:r>
              <a:rPr lang="en-US" altLang="en-US" sz="1800">
                <a:latin typeface="Helvetica" panose="020B0604020202020204" pitchFamily="34" charset="0"/>
              </a:rPr>
              <a:t>(number of bits per word) *</a:t>
            </a:r>
          </a:p>
          <a:p>
            <a:pPr algn="l" rtl="0"/>
            <a:r>
              <a:rPr lang="en-US" altLang="en-US" sz="1800">
                <a:latin typeface="Helvetica" panose="020B0604020202020204" pitchFamily="34" charset="0"/>
              </a:rPr>
              <a:t>(number of 0-value words) +</a:t>
            </a:r>
          </a:p>
          <a:p>
            <a:pPr algn="l" rtl="0"/>
            <a:r>
              <a:rPr lang="en-US" altLang="en-US" sz="1800">
                <a:latin typeface="Helvetica" panose="020B0604020202020204" pitchFamily="34" charset="0"/>
              </a:rPr>
              <a:t>offset of first 1 bit</a:t>
            </a:r>
          </a:p>
        </p:txBody>
      </p:sp>
    </p:spTree>
    <p:extLst>
      <p:ext uri="{BB962C8B-B14F-4D97-AF65-F5344CB8AC3E}">
        <p14:creationId xmlns:p14="http://schemas.microsoft.com/office/powerpoint/2010/main" val="17823316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1747" name="Rectangle 2"/>
          <p:cNvSpPr>
            <a:spLocks noGrp="1" noChangeArrowheads="1"/>
          </p:cNvSpPr>
          <p:nvPr>
            <p:ph type="title"/>
          </p:nvPr>
        </p:nvSpPr>
        <p:spPr>
          <a:xfrm>
            <a:off x="2286000" y="711200"/>
            <a:ext cx="8382000" cy="609600"/>
          </a:xfrm>
        </p:spPr>
        <p:txBody>
          <a:bodyPr/>
          <a:lstStyle/>
          <a:p>
            <a:pPr eaLnBrk="1" hangingPunct="1"/>
            <a:r>
              <a:rPr lang="en-US" altLang="en-US" sz="3600"/>
              <a:t>Free-Space Management (2)</a:t>
            </a:r>
          </a:p>
        </p:txBody>
      </p:sp>
      <p:sp>
        <p:nvSpPr>
          <p:cNvPr id="31748" name="Rectangle 3"/>
          <p:cNvSpPr>
            <a:spLocks noGrp="1" noChangeArrowheads="1"/>
          </p:cNvSpPr>
          <p:nvPr>
            <p:ph type="body" idx="1"/>
          </p:nvPr>
        </p:nvSpPr>
        <p:spPr/>
        <p:txBody>
          <a:bodyPr>
            <a:normAutofit fontScale="92500" lnSpcReduction="10000"/>
          </a:bodyPr>
          <a:lstStyle/>
          <a:p>
            <a:pPr>
              <a:tabLst>
                <a:tab pos="1312863" algn="l"/>
              </a:tabLst>
            </a:pPr>
            <a:r>
              <a:rPr lang="en-US" altLang="en-US"/>
              <a:t>Bit map requires extra space.  For example:</a:t>
            </a:r>
          </a:p>
          <a:p>
            <a:pPr>
              <a:buNone/>
              <a:tabLst>
                <a:tab pos="1312863" algn="l"/>
              </a:tabLst>
            </a:pPr>
            <a:r>
              <a:rPr lang="en-US" altLang="en-US"/>
              <a:t>		block size = 2</a:t>
            </a:r>
            <a:r>
              <a:rPr lang="en-US" altLang="en-US" baseline="30000"/>
              <a:t>12</a:t>
            </a:r>
            <a:r>
              <a:rPr lang="en-US" altLang="en-US"/>
              <a:t> bytes</a:t>
            </a:r>
          </a:p>
          <a:p>
            <a:pPr>
              <a:buNone/>
              <a:tabLst>
                <a:tab pos="1312863" algn="l"/>
              </a:tabLst>
            </a:pPr>
            <a:r>
              <a:rPr lang="en-US" altLang="en-US"/>
              <a:t>		disk size = 2</a:t>
            </a:r>
            <a:r>
              <a:rPr lang="en-US" altLang="en-US" baseline="30000"/>
              <a:t>30</a:t>
            </a:r>
            <a:r>
              <a:rPr lang="en-US" altLang="en-US"/>
              <a:t> bytes (1 gigabyte)</a:t>
            </a:r>
          </a:p>
          <a:p>
            <a:pPr>
              <a:buNone/>
              <a:tabLst>
                <a:tab pos="1312863" algn="l"/>
              </a:tabLst>
            </a:pPr>
            <a:r>
              <a:rPr lang="en-US" altLang="en-US"/>
              <a:t>		</a:t>
            </a:r>
            <a:r>
              <a:rPr lang="en-US" altLang="en-US" i="1"/>
              <a:t>n</a:t>
            </a:r>
            <a:r>
              <a:rPr lang="en-US" altLang="en-US"/>
              <a:t> = 2</a:t>
            </a:r>
            <a:r>
              <a:rPr lang="en-US" altLang="en-US" baseline="30000"/>
              <a:t>30</a:t>
            </a:r>
            <a:r>
              <a:rPr lang="en-US" altLang="en-US"/>
              <a:t>/2</a:t>
            </a:r>
            <a:r>
              <a:rPr lang="en-US" altLang="en-US" baseline="30000"/>
              <a:t>12</a:t>
            </a:r>
            <a:r>
              <a:rPr lang="en-US" altLang="en-US"/>
              <a:t> = 2</a:t>
            </a:r>
            <a:r>
              <a:rPr lang="en-US" altLang="en-US" baseline="30000"/>
              <a:t>18</a:t>
            </a:r>
            <a:r>
              <a:rPr lang="en-US" altLang="en-US"/>
              <a:t> bits (or 32K bytes)</a:t>
            </a:r>
          </a:p>
          <a:p>
            <a:pPr>
              <a:tabLst>
                <a:tab pos="1312863" algn="l"/>
              </a:tabLst>
            </a:pPr>
            <a:r>
              <a:rPr lang="en-US" altLang="en-US"/>
              <a:t>Easy to get contiguous files. </a:t>
            </a:r>
          </a:p>
          <a:p>
            <a:pPr>
              <a:tabLst>
                <a:tab pos="1312863" algn="l"/>
              </a:tabLst>
            </a:pPr>
            <a:r>
              <a:rPr lang="en-US" altLang="en-US"/>
              <a:t>Linked list (free list):</a:t>
            </a:r>
          </a:p>
          <a:p>
            <a:pPr lvl="1">
              <a:tabLst>
                <a:tab pos="1312863" algn="l"/>
              </a:tabLst>
            </a:pPr>
            <a:r>
              <a:rPr lang="en-US" altLang="en-US"/>
              <a:t>Cannot get contiguous space easily.</a:t>
            </a:r>
          </a:p>
          <a:p>
            <a:pPr lvl="1">
              <a:tabLst>
                <a:tab pos="1312863" algn="l"/>
              </a:tabLst>
            </a:pPr>
            <a:r>
              <a:rPr lang="en-US" altLang="en-US"/>
              <a:t>No waste of space.</a:t>
            </a:r>
          </a:p>
          <a:p>
            <a:pPr>
              <a:tabLst>
                <a:tab pos="1312863" algn="l"/>
              </a:tabLst>
            </a:pPr>
            <a:r>
              <a:rPr lang="en-US" altLang="en-US"/>
              <a:t>Grouping</a:t>
            </a:r>
          </a:p>
          <a:p>
            <a:pPr>
              <a:tabLst>
                <a:tab pos="1312863" algn="l"/>
              </a:tabLst>
            </a:pPr>
            <a:r>
              <a:rPr lang="en-US" altLang="en-US"/>
              <a:t>Counting</a:t>
            </a:r>
          </a:p>
        </p:txBody>
      </p:sp>
    </p:spTree>
    <p:extLst>
      <p:ext uri="{BB962C8B-B14F-4D97-AF65-F5344CB8AC3E}">
        <p14:creationId xmlns:p14="http://schemas.microsoft.com/office/powerpoint/2010/main" val="625331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2771" name="Rectangle 2"/>
          <p:cNvSpPr>
            <a:spLocks noGrp="1" noChangeArrowheads="1"/>
          </p:cNvSpPr>
          <p:nvPr>
            <p:ph type="title"/>
          </p:nvPr>
        </p:nvSpPr>
        <p:spPr>
          <a:xfrm>
            <a:off x="2286000" y="698500"/>
            <a:ext cx="8382000" cy="609600"/>
          </a:xfrm>
        </p:spPr>
        <p:txBody>
          <a:bodyPr/>
          <a:lstStyle/>
          <a:p>
            <a:pPr eaLnBrk="1" hangingPunct="1"/>
            <a:r>
              <a:rPr lang="en-US" altLang="en-US" sz="3600"/>
              <a:t>Free-Space Management (3)</a:t>
            </a:r>
          </a:p>
        </p:txBody>
      </p:sp>
      <p:sp>
        <p:nvSpPr>
          <p:cNvPr id="32772" name="Rectangle 3"/>
          <p:cNvSpPr>
            <a:spLocks noGrp="1" noChangeArrowheads="1"/>
          </p:cNvSpPr>
          <p:nvPr>
            <p:ph type="body" idx="1"/>
          </p:nvPr>
        </p:nvSpPr>
        <p:spPr>
          <a:xfrm>
            <a:off x="2357438" y="1681164"/>
            <a:ext cx="8310562" cy="5176837"/>
          </a:xfrm>
        </p:spPr>
        <p:txBody>
          <a:bodyPr/>
          <a:lstStyle/>
          <a:p>
            <a:pPr eaLnBrk="1" hangingPunct="1">
              <a:lnSpc>
                <a:spcPct val="90000"/>
              </a:lnSpc>
            </a:pPr>
            <a:r>
              <a:rPr lang="en-US" altLang="en-US" smtClean="0"/>
              <a:t>Need to protect:</a:t>
            </a:r>
          </a:p>
          <a:p>
            <a:pPr lvl="1" eaLnBrk="1" hangingPunct="1">
              <a:lnSpc>
                <a:spcPct val="90000"/>
              </a:lnSpc>
            </a:pPr>
            <a:r>
              <a:rPr lang="en-US" altLang="en-US" smtClean="0"/>
              <a:t>Pointer to free list.</a:t>
            </a:r>
          </a:p>
          <a:p>
            <a:pPr lvl="1" eaLnBrk="1" hangingPunct="1">
              <a:lnSpc>
                <a:spcPct val="90000"/>
              </a:lnSpc>
            </a:pPr>
            <a:r>
              <a:rPr lang="en-US" altLang="en-US" smtClean="0"/>
              <a:t>Bit map:</a:t>
            </a:r>
          </a:p>
          <a:p>
            <a:pPr lvl="2" eaLnBrk="1" hangingPunct="1">
              <a:lnSpc>
                <a:spcPct val="90000"/>
              </a:lnSpc>
            </a:pPr>
            <a:r>
              <a:rPr lang="en-US" altLang="en-US" smtClean="0"/>
              <a:t>Must be kept on disk.</a:t>
            </a:r>
          </a:p>
          <a:p>
            <a:pPr lvl="2" eaLnBrk="1" hangingPunct="1">
              <a:lnSpc>
                <a:spcPct val="90000"/>
              </a:lnSpc>
            </a:pPr>
            <a:r>
              <a:rPr lang="en-US" altLang="en-US" smtClean="0"/>
              <a:t>Copy in memory and disk may differ.</a:t>
            </a:r>
          </a:p>
          <a:p>
            <a:pPr lvl="2" eaLnBrk="1" hangingPunct="1">
              <a:lnSpc>
                <a:spcPct val="90000"/>
              </a:lnSpc>
            </a:pPr>
            <a:r>
              <a:rPr lang="en-US" altLang="en-US" smtClean="0"/>
              <a:t>Cannot allow for block[</a:t>
            </a:r>
            <a:r>
              <a:rPr lang="en-US" altLang="en-US" i="1" smtClean="0"/>
              <a:t>i</a:t>
            </a:r>
            <a:r>
              <a:rPr lang="en-US" altLang="en-US" smtClean="0"/>
              <a:t>] to have a situation where </a:t>
            </a:r>
            <a:br>
              <a:rPr lang="en-US" altLang="en-US" smtClean="0"/>
            </a:br>
            <a:r>
              <a:rPr lang="en-US" altLang="en-US" smtClean="0"/>
              <a:t>bit[</a:t>
            </a:r>
            <a:r>
              <a:rPr lang="en-US" altLang="en-US" i="1" smtClean="0"/>
              <a:t>i</a:t>
            </a:r>
            <a:r>
              <a:rPr lang="en-US" altLang="en-US" smtClean="0"/>
              <a:t>] = 1 in memory and bit[</a:t>
            </a:r>
            <a:r>
              <a:rPr lang="en-US" altLang="en-US" i="1" smtClean="0"/>
              <a:t>i</a:t>
            </a:r>
            <a:r>
              <a:rPr lang="en-US" altLang="en-US" smtClean="0"/>
              <a:t>] = 0 on disk.</a:t>
            </a:r>
          </a:p>
          <a:p>
            <a:pPr lvl="1" eaLnBrk="1" hangingPunct="1">
              <a:lnSpc>
                <a:spcPct val="90000"/>
              </a:lnSpc>
            </a:pPr>
            <a:r>
              <a:rPr lang="en-US" altLang="en-US" smtClean="0"/>
              <a:t>Solution:</a:t>
            </a:r>
          </a:p>
          <a:p>
            <a:pPr lvl="2" eaLnBrk="1" hangingPunct="1">
              <a:lnSpc>
                <a:spcPct val="90000"/>
              </a:lnSpc>
            </a:pPr>
            <a:r>
              <a:rPr lang="en-US" altLang="en-US" smtClean="0"/>
              <a:t>Set bit[</a:t>
            </a:r>
            <a:r>
              <a:rPr lang="en-US" altLang="en-US" i="1" smtClean="0"/>
              <a:t>i</a:t>
            </a:r>
            <a:r>
              <a:rPr lang="en-US" altLang="en-US" smtClean="0"/>
              <a:t>] = 1 in disk.</a:t>
            </a:r>
          </a:p>
          <a:p>
            <a:pPr lvl="2" eaLnBrk="1" hangingPunct="1">
              <a:lnSpc>
                <a:spcPct val="90000"/>
              </a:lnSpc>
            </a:pPr>
            <a:r>
              <a:rPr lang="en-US" altLang="en-US" smtClean="0"/>
              <a:t>Allocate block[</a:t>
            </a:r>
            <a:r>
              <a:rPr lang="en-US" altLang="en-US" i="1" smtClean="0"/>
              <a:t>i</a:t>
            </a:r>
            <a:r>
              <a:rPr lang="en-US" altLang="en-US" smtClean="0"/>
              <a:t>].</a:t>
            </a:r>
          </a:p>
          <a:p>
            <a:pPr lvl="2" eaLnBrk="1" hangingPunct="1">
              <a:lnSpc>
                <a:spcPct val="90000"/>
              </a:lnSpc>
            </a:pPr>
            <a:r>
              <a:rPr lang="en-US" altLang="en-US" smtClean="0"/>
              <a:t>Set bit[</a:t>
            </a:r>
            <a:r>
              <a:rPr lang="en-US" altLang="en-US" i="1" smtClean="0"/>
              <a:t>i</a:t>
            </a:r>
            <a:r>
              <a:rPr lang="en-US" altLang="en-US" smtClean="0"/>
              <a:t>] = 1 in memory.</a:t>
            </a:r>
          </a:p>
        </p:txBody>
      </p:sp>
    </p:spTree>
    <p:extLst>
      <p:ext uri="{BB962C8B-B14F-4D97-AF65-F5344CB8AC3E}">
        <p14:creationId xmlns:p14="http://schemas.microsoft.com/office/powerpoint/2010/main" val="695627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3795" name="Rectangle 2"/>
          <p:cNvSpPr>
            <a:spLocks noGrp="1" noChangeArrowheads="1"/>
          </p:cNvSpPr>
          <p:nvPr>
            <p:ph type="title"/>
          </p:nvPr>
        </p:nvSpPr>
        <p:spPr>
          <a:xfrm>
            <a:off x="2286000" y="673100"/>
            <a:ext cx="8382000" cy="609600"/>
          </a:xfrm>
        </p:spPr>
        <p:txBody>
          <a:bodyPr/>
          <a:lstStyle/>
          <a:p>
            <a:pPr eaLnBrk="1" hangingPunct="1"/>
            <a:r>
              <a:rPr lang="en-US" altLang="en-US" sz="3600"/>
              <a:t>Linked Free Space List on Disk</a:t>
            </a:r>
            <a:endParaRPr lang="en-US" altLang="en-US" sz="2800"/>
          </a:p>
        </p:txBody>
      </p:sp>
      <p:pic>
        <p:nvPicPr>
          <p:cNvPr id="33796"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84488" y="1692275"/>
            <a:ext cx="6189662" cy="5005388"/>
          </a:xfrm>
        </p:spPr>
      </p:pic>
    </p:spTree>
    <p:extLst>
      <p:ext uri="{BB962C8B-B14F-4D97-AF65-F5344CB8AC3E}">
        <p14:creationId xmlns:p14="http://schemas.microsoft.com/office/powerpoint/2010/main" val="1447139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4819" name="Rectangle 2"/>
          <p:cNvSpPr>
            <a:spLocks noGrp="1" noChangeArrowheads="1"/>
          </p:cNvSpPr>
          <p:nvPr>
            <p:ph type="title"/>
          </p:nvPr>
        </p:nvSpPr>
        <p:spPr>
          <a:xfrm>
            <a:off x="2286000" y="685800"/>
            <a:ext cx="8382000" cy="609600"/>
          </a:xfrm>
        </p:spPr>
        <p:txBody>
          <a:bodyPr/>
          <a:lstStyle/>
          <a:p>
            <a:pPr eaLnBrk="1" hangingPunct="1"/>
            <a:r>
              <a:rPr lang="en-US" altLang="en-US" sz="3600"/>
              <a:t>Directory Implementation</a:t>
            </a:r>
          </a:p>
        </p:txBody>
      </p:sp>
      <p:sp>
        <p:nvSpPr>
          <p:cNvPr id="34820" name="Rectangle 3"/>
          <p:cNvSpPr>
            <a:spLocks noGrp="1" noChangeArrowheads="1"/>
          </p:cNvSpPr>
          <p:nvPr>
            <p:ph type="body" idx="1"/>
          </p:nvPr>
        </p:nvSpPr>
        <p:spPr/>
        <p:txBody>
          <a:bodyPr/>
          <a:lstStyle/>
          <a:p>
            <a:pPr eaLnBrk="1" hangingPunct="1"/>
            <a:r>
              <a:rPr lang="en-US" altLang="en-US" smtClean="0"/>
              <a:t>Linear list of file names with pointer to the data blocks:</a:t>
            </a:r>
          </a:p>
          <a:p>
            <a:pPr lvl="1" eaLnBrk="1" hangingPunct="1"/>
            <a:r>
              <a:rPr lang="en-US" altLang="en-US" smtClean="0"/>
              <a:t>simple to program</a:t>
            </a:r>
          </a:p>
          <a:p>
            <a:pPr lvl="1" eaLnBrk="1" hangingPunct="1"/>
            <a:r>
              <a:rPr lang="en-US" altLang="en-US" smtClean="0"/>
              <a:t>time-consuming to execute</a:t>
            </a:r>
          </a:p>
          <a:p>
            <a:pPr eaLnBrk="1" hangingPunct="1"/>
            <a:r>
              <a:rPr lang="en-US" altLang="en-US" smtClean="0"/>
              <a:t>Hash Table – linear list with hash data structure:</a:t>
            </a:r>
          </a:p>
          <a:p>
            <a:pPr lvl="1" eaLnBrk="1" hangingPunct="1"/>
            <a:r>
              <a:rPr lang="en-US" altLang="en-US" smtClean="0"/>
              <a:t>decreases directory search time</a:t>
            </a:r>
          </a:p>
          <a:p>
            <a:pPr lvl="1" eaLnBrk="1" hangingPunct="1"/>
            <a:r>
              <a:rPr lang="en-US" altLang="en-US" i="1" smtClean="0"/>
              <a:t>collisions</a:t>
            </a:r>
            <a:r>
              <a:rPr lang="en-US" altLang="en-US" smtClean="0"/>
              <a:t> – situations where two file names hash to the same location</a:t>
            </a:r>
          </a:p>
          <a:p>
            <a:pPr lvl="1" eaLnBrk="1" hangingPunct="1"/>
            <a:r>
              <a:rPr lang="en-US" altLang="en-US" smtClean="0"/>
              <a:t>fixed size</a:t>
            </a:r>
          </a:p>
        </p:txBody>
      </p:sp>
    </p:spTree>
    <p:extLst>
      <p:ext uri="{BB962C8B-B14F-4D97-AF65-F5344CB8AC3E}">
        <p14:creationId xmlns:p14="http://schemas.microsoft.com/office/powerpoint/2010/main" val="2213892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5843" name="Rectangle 2"/>
          <p:cNvSpPr>
            <a:spLocks noGrp="1" noChangeArrowheads="1"/>
          </p:cNvSpPr>
          <p:nvPr>
            <p:ph type="title"/>
          </p:nvPr>
        </p:nvSpPr>
        <p:spPr>
          <a:xfrm>
            <a:off x="2286000" y="711200"/>
            <a:ext cx="8382000" cy="609600"/>
          </a:xfrm>
        </p:spPr>
        <p:txBody>
          <a:bodyPr/>
          <a:lstStyle/>
          <a:p>
            <a:pPr eaLnBrk="1" hangingPunct="1"/>
            <a:r>
              <a:rPr lang="en-US" altLang="en-US" sz="3600"/>
              <a:t>Efficiency and Performance</a:t>
            </a:r>
          </a:p>
        </p:txBody>
      </p:sp>
      <p:sp>
        <p:nvSpPr>
          <p:cNvPr id="35844" name="Rectangle 3"/>
          <p:cNvSpPr>
            <a:spLocks noGrp="1" noChangeArrowheads="1"/>
          </p:cNvSpPr>
          <p:nvPr>
            <p:ph type="body" idx="1"/>
          </p:nvPr>
        </p:nvSpPr>
        <p:spPr>
          <a:xfrm>
            <a:off x="2286000" y="1528763"/>
            <a:ext cx="8382000" cy="5181600"/>
          </a:xfrm>
        </p:spPr>
        <p:txBody>
          <a:bodyPr/>
          <a:lstStyle/>
          <a:p>
            <a:pPr eaLnBrk="1" hangingPunct="1"/>
            <a:r>
              <a:rPr lang="en-US" altLang="en-US" smtClean="0"/>
              <a:t>Efficiency dependent on:</a:t>
            </a:r>
          </a:p>
          <a:p>
            <a:pPr lvl="1" eaLnBrk="1" hangingPunct="1"/>
            <a:r>
              <a:rPr lang="en-US" altLang="en-US" smtClean="0"/>
              <a:t>Disk allocation and directory algorithms.</a:t>
            </a:r>
          </a:p>
          <a:p>
            <a:pPr lvl="1" eaLnBrk="1" hangingPunct="1"/>
            <a:r>
              <a:rPr lang="en-US" altLang="en-US" smtClean="0"/>
              <a:t>Types of data kept in file’s directory entry.</a:t>
            </a:r>
          </a:p>
          <a:p>
            <a:pPr eaLnBrk="1" hangingPunct="1"/>
            <a:r>
              <a:rPr lang="en-US" altLang="en-US" smtClean="0"/>
              <a:t>Performance:</a:t>
            </a:r>
          </a:p>
          <a:p>
            <a:pPr lvl="1" eaLnBrk="1" hangingPunct="1"/>
            <a:r>
              <a:rPr lang="en-US" altLang="en-US" smtClean="0"/>
              <a:t>Disk cache: separate section of main memory for frequently used blocks.</a:t>
            </a:r>
          </a:p>
          <a:p>
            <a:pPr lvl="1" eaLnBrk="1" hangingPunct="1"/>
            <a:r>
              <a:rPr lang="en-US" altLang="en-US" smtClean="0"/>
              <a:t>Free-behind and read-ahead: techniques to optimize sequential access.</a:t>
            </a:r>
          </a:p>
          <a:p>
            <a:pPr lvl="1" eaLnBrk="1" hangingPunct="1"/>
            <a:r>
              <a:rPr lang="en-US" altLang="en-US" smtClean="0"/>
              <a:t>Improve PC performance by dedicating section of memory as virtual disk or RAM disk.</a:t>
            </a:r>
          </a:p>
        </p:txBody>
      </p:sp>
    </p:spTree>
    <p:extLst>
      <p:ext uri="{BB962C8B-B14F-4D97-AF65-F5344CB8AC3E}">
        <p14:creationId xmlns:p14="http://schemas.microsoft.com/office/powerpoint/2010/main" val="1460060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7171" name="Rectangle 2"/>
          <p:cNvSpPr>
            <a:spLocks noGrp="1" noChangeArrowheads="1"/>
          </p:cNvSpPr>
          <p:nvPr>
            <p:ph type="title"/>
          </p:nvPr>
        </p:nvSpPr>
        <p:spPr/>
        <p:txBody>
          <a:bodyPr/>
          <a:lstStyle/>
          <a:p>
            <a:pPr eaLnBrk="1" hangingPunct="1"/>
            <a:r>
              <a:rPr lang="en-US" altLang="en-US" sz="3600"/>
              <a:t>Basic file attributes</a:t>
            </a:r>
          </a:p>
        </p:txBody>
      </p:sp>
      <p:sp>
        <p:nvSpPr>
          <p:cNvPr id="7172" name="Rectangle 3"/>
          <p:cNvSpPr>
            <a:spLocks noGrp="1" noChangeArrowheads="1"/>
          </p:cNvSpPr>
          <p:nvPr>
            <p:ph type="body" idx="1"/>
          </p:nvPr>
        </p:nvSpPr>
        <p:spPr>
          <a:xfrm>
            <a:off x="2286000" y="1614488"/>
            <a:ext cx="8382000" cy="5243512"/>
          </a:xfrm>
        </p:spPr>
        <p:txBody>
          <a:bodyPr/>
          <a:lstStyle/>
          <a:p>
            <a:pPr eaLnBrk="1" hangingPunct="1">
              <a:lnSpc>
                <a:spcPct val="80000"/>
              </a:lnSpc>
            </a:pPr>
            <a:r>
              <a:rPr lang="en-US" altLang="en-US" sz="2400" b="1"/>
              <a:t>Name</a:t>
            </a:r>
            <a:r>
              <a:rPr lang="en-US" altLang="en-US" sz="2400"/>
              <a:t> – only information kept in human-readable form.</a:t>
            </a:r>
          </a:p>
          <a:p>
            <a:pPr eaLnBrk="1" hangingPunct="1">
              <a:lnSpc>
                <a:spcPct val="80000"/>
              </a:lnSpc>
            </a:pPr>
            <a:r>
              <a:rPr lang="en-US" altLang="en-US" sz="2400" b="1"/>
              <a:t>Identifier</a:t>
            </a:r>
            <a:r>
              <a:rPr lang="en-US" altLang="en-US" sz="2400"/>
              <a:t> – unique tag (number) identifies file within system.</a:t>
            </a:r>
          </a:p>
          <a:p>
            <a:pPr eaLnBrk="1" hangingPunct="1">
              <a:lnSpc>
                <a:spcPct val="80000"/>
              </a:lnSpc>
            </a:pPr>
            <a:r>
              <a:rPr lang="en-US" altLang="en-US" sz="2400" b="1"/>
              <a:t>Type</a:t>
            </a:r>
            <a:r>
              <a:rPr lang="en-US" altLang="en-US" sz="2400"/>
              <a:t> – needed for systems that support different types.</a:t>
            </a:r>
          </a:p>
          <a:p>
            <a:pPr eaLnBrk="1" hangingPunct="1">
              <a:lnSpc>
                <a:spcPct val="80000"/>
              </a:lnSpc>
            </a:pPr>
            <a:r>
              <a:rPr lang="en-US" altLang="en-US" sz="2400" b="1"/>
              <a:t>Location</a:t>
            </a:r>
            <a:r>
              <a:rPr lang="en-US" altLang="en-US" sz="2400"/>
              <a:t> – pointer to file location on device.</a:t>
            </a:r>
          </a:p>
          <a:p>
            <a:pPr eaLnBrk="1" hangingPunct="1">
              <a:lnSpc>
                <a:spcPct val="80000"/>
              </a:lnSpc>
            </a:pPr>
            <a:r>
              <a:rPr lang="en-US" altLang="en-US" sz="2400" b="1"/>
              <a:t>Size</a:t>
            </a:r>
            <a:r>
              <a:rPr lang="en-US" altLang="en-US" sz="2400"/>
              <a:t> – current file size.</a:t>
            </a:r>
          </a:p>
          <a:p>
            <a:pPr eaLnBrk="1" hangingPunct="1">
              <a:lnSpc>
                <a:spcPct val="80000"/>
              </a:lnSpc>
            </a:pPr>
            <a:r>
              <a:rPr lang="en-US" altLang="en-US" sz="2400" b="1"/>
              <a:t>Protection</a:t>
            </a:r>
            <a:r>
              <a:rPr lang="en-US" altLang="en-US" sz="2400"/>
              <a:t> – controls who can do reading, writing, executing.</a:t>
            </a:r>
          </a:p>
          <a:p>
            <a:pPr eaLnBrk="1" hangingPunct="1">
              <a:lnSpc>
                <a:spcPct val="80000"/>
              </a:lnSpc>
            </a:pPr>
            <a:r>
              <a:rPr lang="en-US" altLang="en-US" sz="2400" b="1"/>
              <a:t>Time, date, and user identification</a:t>
            </a:r>
            <a:r>
              <a:rPr lang="en-US" altLang="en-US" sz="2400"/>
              <a:t> – data for protection, security, and usage monitoring.</a:t>
            </a:r>
          </a:p>
          <a:p>
            <a:r>
              <a:rPr lang="en-US" altLang="en-US" sz="2400">
                <a:ea typeface="ＭＳ Ｐゴシック" panose="020B0600070205080204" pitchFamily="34" charset="-128"/>
              </a:rPr>
              <a:t>Information about files are kept in the directory structure, </a:t>
            </a:r>
            <a:br>
              <a:rPr lang="en-US" altLang="en-US" sz="2400">
                <a:ea typeface="ＭＳ Ｐゴシック" panose="020B0600070205080204" pitchFamily="34" charset="-128"/>
              </a:rPr>
            </a:br>
            <a:r>
              <a:rPr lang="en-US" altLang="en-US" sz="2400">
                <a:ea typeface="ＭＳ Ｐゴシック" panose="020B0600070205080204" pitchFamily="34" charset="-128"/>
              </a:rPr>
              <a:t>which is maintained on the disk.</a:t>
            </a:r>
          </a:p>
          <a:p>
            <a:r>
              <a:rPr lang="en-US" altLang="en-US" sz="2400">
                <a:ea typeface="ＭＳ Ｐゴシック" panose="020B0600070205080204" pitchFamily="34" charset="-128"/>
              </a:rPr>
              <a:t>Many variations, including extended file attributes such as file checksum.</a:t>
            </a:r>
          </a:p>
          <a:p>
            <a:r>
              <a:rPr lang="en-US" altLang="en-US" sz="2400">
                <a:ea typeface="ＭＳ Ｐゴシック" panose="020B0600070205080204" pitchFamily="34" charset="-128"/>
              </a:rPr>
              <a:t>Information kept in the directory structure.</a:t>
            </a:r>
            <a:endParaRPr lang="en-US" altLang="en-US" sz="2400"/>
          </a:p>
        </p:txBody>
      </p:sp>
    </p:spTree>
    <p:extLst>
      <p:ext uri="{BB962C8B-B14F-4D97-AF65-F5344CB8AC3E}">
        <p14:creationId xmlns:p14="http://schemas.microsoft.com/office/powerpoint/2010/main" val="1285298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6867" name="Rectangle 1026"/>
          <p:cNvSpPr>
            <a:spLocks noGrp="1" noChangeArrowheads="1"/>
          </p:cNvSpPr>
          <p:nvPr>
            <p:ph type="title"/>
          </p:nvPr>
        </p:nvSpPr>
        <p:spPr>
          <a:xfrm>
            <a:off x="2286000" y="682625"/>
            <a:ext cx="8382000" cy="609600"/>
          </a:xfrm>
        </p:spPr>
        <p:txBody>
          <a:bodyPr/>
          <a:lstStyle/>
          <a:p>
            <a:pPr eaLnBrk="1" hangingPunct="1"/>
            <a:r>
              <a:rPr lang="en-US" altLang="en-US" sz="3600"/>
              <a:t>Page Cache</a:t>
            </a:r>
          </a:p>
        </p:txBody>
      </p:sp>
      <p:sp>
        <p:nvSpPr>
          <p:cNvPr id="36868" name="Rectangle 1027"/>
          <p:cNvSpPr>
            <a:spLocks noGrp="1" noChangeArrowheads="1"/>
          </p:cNvSpPr>
          <p:nvPr>
            <p:ph type="body" sz="half" idx="1"/>
          </p:nvPr>
        </p:nvSpPr>
        <p:spPr>
          <a:xfrm>
            <a:off x="2286000" y="1600200"/>
            <a:ext cx="4267200" cy="5181600"/>
          </a:xfrm>
        </p:spPr>
        <p:txBody>
          <a:bodyPr/>
          <a:lstStyle/>
          <a:p>
            <a:pPr eaLnBrk="1" hangingPunct="1"/>
            <a:r>
              <a:rPr lang="en-US" altLang="en-US"/>
              <a:t>A </a:t>
            </a:r>
            <a:r>
              <a:rPr lang="en-US" altLang="en-US" b="1"/>
              <a:t>page cache</a:t>
            </a:r>
            <a:r>
              <a:rPr lang="en-US" altLang="en-US"/>
              <a:t> caches pages rather than disk blocks using virtual memory techniques.</a:t>
            </a:r>
          </a:p>
          <a:p>
            <a:pPr eaLnBrk="1" hangingPunct="1"/>
            <a:r>
              <a:rPr lang="en-US" altLang="en-US"/>
              <a:t>Memory-mapped I/O </a:t>
            </a:r>
            <a:br>
              <a:rPr lang="en-US" altLang="en-US"/>
            </a:br>
            <a:r>
              <a:rPr lang="en-US" altLang="en-US"/>
              <a:t>uses a page cache.</a:t>
            </a:r>
          </a:p>
          <a:p>
            <a:pPr eaLnBrk="1" hangingPunct="1"/>
            <a:r>
              <a:rPr lang="en-US" altLang="en-US"/>
              <a:t>Routine I/O through </a:t>
            </a:r>
            <a:br>
              <a:rPr lang="en-US" altLang="en-US"/>
            </a:br>
            <a:r>
              <a:rPr lang="en-US" altLang="en-US"/>
              <a:t>the file system uses the buffer (disk) cache.</a:t>
            </a:r>
          </a:p>
          <a:p>
            <a:pPr eaLnBrk="1" hangingPunct="1"/>
            <a:endParaRPr lang="en-US" altLang="en-US"/>
          </a:p>
        </p:txBody>
      </p:sp>
      <p:pic>
        <p:nvPicPr>
          <p:cNvPr id="36869"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284914" y="1814513"/>
            <a:ext cx="4194175" cy="4564062"/>
          </a:xfrm>
        </p:spPr>
      </p:pic>
    </p:spTree>
    <p:extLst>
      <p:ext uri="{BB962C8B-B14F-4D97-AF65-F5344CB8AC3E}">
        <p14:creationId xmlns:p14="http://schemas.microsoft.com/office/powerpoint/2010/main" val="17659905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ooter Placeholder 4"/>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7891" name="Rectangle 2"/>
          <p:cNvSpPr>
            <a:spLocks noGrp="1" noChangeArrowheads="1"/>
          </p:cNvSpPr>
          <p:nvPr>
            <p:ph type="title"/>
          </p:nvPr>
        </p:nvSpPr>
        <p:spPr>
          <a:xfrm>
            <a:off x="2286000" y="711200"/>
            <a:ext cx="8382000" cy="609600"/>
          </a:xfrm>
        </p:spPr>
        <p:txBody>
          <a:bodyPr/>
          <a:lstStyle/>
          <a:p>
            <a:pPr eaLnBrk="1" hangingPunct="1"/>
            <a:r>
              <a:rPr lang="en-US" altLang="en-US" sz="3600"/>
              <a:t>Unified Buffer Cache</a:t>
            </a:r>
          </a:p>
        </p:txBody>
      </p:sp>
      <p:sp>
        <p:nvSpPr>
          <p:cNvPr id="37892" name="Rectangle 3"/>
          <p:cNvSpPr>
            <a:spLocks noGrp="1" noChangeArrowheads="1"/>
          </p:cNvSpPr>
          <p:nvPr>
            <p:ph type="body" sz="half" idx="1"/>
          </p:nvPr>
        </p:nvSpPr>
        <p:spPr>
          <a:xfrm>
            <a:off x="2286001" y="1600200"/>
            <a:ext cx="4092575" cy="5181600"/>
          </a:xfrm>
        </p:spPr>
        <p:txBody>
          <a:bodyPr/>
          <a:lstStyle/>
          <a:p>
            <a:pPr eaLnBrk="1" hangingPunct="1"/>
            <a:r>
              <a:rPr lang="en-US" altLang="en-US"/>
              <a:t>A unified buffer cache uses the same page cache to cache both memory-mapped pages and ordinary file system I/O.</a:t>
            </a:r>
          </a:p>
        </p:txBody>
      </p:sp>
      <p:pic>
        <p:nvPicPr>
          <p:cNvPr id="37893" name="Picture 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413500" y="1773238"/>
            <a:ext cx="4114800" cy="4470400"/>
          </a:xfrm>
        </p:spPr>
      </p:pic>
    </p:spTree>
    <p:extLst>
      <p:ext uri="{BB962C8B-B14F-4D97-AF65-F5344CB8AC3E}">
        <p14:creationId xmlns:p14="http://schemas.microsoft.com/office/powerpoint/2010/main" val="8078426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38915" name="Rectangle 2"/>
          <p:cNvSpPr>
            <a:spLocks noGrp="1" noChangeArrowheads="1"/>
          </p:cNvSpPr>
          <p:nvPr>
            <p:ph type="title"/>
          </p:nvPr>
        </p:nvSpPr>
        <p:spPr>
          <a:xfrm>
            <a:off x="2286000" y="711200"/>
            <a:ext cx="8382000" cy="609600"/>
          </a:xfrm>
        </p:spPr>
        <p:txBody>
          <a:bodyPr/>
          <a:lstStyle/>
          <a:p>
            <a:pPr eaLnBrk="1" hangingPunct="1"/>
            <a:r>
              <a:rPr lang="en-US" altLang="en-US" sz="3600"/>
              <a:t>Recovery</a:t>
            </a:r>
          </a:p>
        </p:txBody>
      </p:sp>
      <p:sp>
        <p:nvSpPr>
          <p:cNvPr id="38916" name="Rectangle 3"/>
          <p:cNvSpPr>
            <a:spLocks noGrp="1" noChangeArrowheads="1"/>
          </p:cNvSpPr>
          <p:nvPr>
            <p:ph type="body" idx="1"/>
          </p:nvPr>
        </p:nvSpPr>
        <p:spPr/>
        <p:txBody>
          <a:bodyPr/>
          <a:lstStyle/>
          <a:p>
            <a:pPr eaLnBrk="1" hangingPunct="1"/>
            <a:r>
              <a:rPr lang="en-US" altLang="en-US" smtClean="0"/>
              <a:t>Consistency checking – compares data in directory structure with data blocks on disk, </a:t>
            </a:r>
            <a:br>
              <a:rPr lang="en-US" altLang="en-US" smtClean="0"/>
            </a:br>
            <a:r>
              <a:rPr lang="en-US" altLang="en-US" smtClean="0"/>
              <a:t>and tries to fix inconsistencies.</a:t>
            </a:r>
          </a:p>
          <a:p>
            <a:pPr eaLnBrk="1" hangingPunct="1"/>
            <a:r>
              <a:rPr lang="en-US" altLang="en-US" smtClean="0"/>
              <a:t>Use system programs to back up data from disk to another storage device (floppy disk, magnetic tape).</a:t>
            </a:r>
          </a:p>
          <a:p>
            <a:pPr eaLnBrk="1" hangingPunct="1"/>
            <a:r>
              <a:rPr lang="en-US" altLang="en-US" smtClean="0"/>
              <a:t>Recover lost file or disk by restoring data from backup.</a:t>
            </a:r>
          </a:p>
        </p:txBody>
      </p:sp>
    </p:spTree>
    <p:extLst>
      <p:ext uri="{BB962C8B-B14F-4D97-AF65-F5344CB8AC3E}">
        <p14:creationId xmlns:p14="http://schemas.microsoft.com/office/powerpoint/2010/main" val="41841343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2286000" y="711200"/>
            <a:ext cx="8382000" cy="609600"/>
          </a:xfrm>
        </p:spPr>
        <p:txBody>
          <a:bodyPr/>
          <a:lstStyle/>
          <a:p>
            <a:r>
              <a:rPr lang="en-US" altLang="en-US" sz="3600"/>
              <a:t>Storage Backup</a:t>
            </a:r>
            <a:endParaRPr lang="he-IL" altLang="en-US" sz="3600"/>
          </a:p>
        </p:txBody>
      </p:sp>
      <p:sp>
        <p:nvSpPr>
          <p:cNvPr id="39939"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pic>
        <p:nvPicPr>
          <p:cNvPr id="39940" name="Picture 1" descr="fg20_01.jpg"/>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314700" y="1879600"/>
            <a:ext cx="5905500"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85021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t>Disk </a:t>
            </a:r>
            <a:r>
              <a:rPr lang="es-ES" dirty="0" err="1" smtClean="0"/>
              <a:t>Scheduling</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878290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Footer Placeholder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5123" name="Rectangle 2"/>
          <p:cNvSpPr>
            <a:spLocks noGrp="1" noChangeArrowheads="1"/>
          </p:cNvSpPr>
          <p:nvPr>
            <p:ph type="title" idx="4294967295"/>
          </p:nvPr>
        </p:nvSpPr>
        <p:spPr>
          <a:xfrm>
            <a:off x="2266950" y="406400"/>
            <a:ext cx="8401050" cy="844550"/>
          </a:xfrm>
        </p:spPr>
        <p:txBody>
          <a:bodyPr>
            <a:normAutofit fontScale="90000"/>
          </a:bodyPr>
          <a:lstStyle/>
          <a:p>
            <a:pPr eaLnBrk="1" hangingPunct="1"/>
            <a:r>
              <a:rPr lang="en-US" altLang="en-US" sz="3200"/>
              <a:t>     Price per Megabyte of </a:t>
            </a:r>
            <a:br>
              <a:rPr lang="en-US" altLang="en-US" sz="3200"/>
            </a:br>
            <a:r>
              <a:rPr lang="en-US" altLang="en-US" sz="3200"/>
              <a:t>Magnetic Hard Disk, From 1981 to 2004</a:t>
            </a:r>
          </a:p>
        </p:txBody>
      </p:sp>
      <p:pic>
        <p:nvPicPr>
          <p:cNvPr id="51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138" y="1765300"/>
            <a:ext cx="8005762"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4655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6147" name="Rectangle 4"/>
          <p:cNvSpPr>
            <a:spLocks noGrp="1" noChangeArrowheads="1"/>
          </p:cNvSpPr>
          <p:nvPr>
            <p:ph type="title" idx="4294967295"/>
          </p:nvPr>
        </p:nvSpPr>
        <p:spPr>
          <a:xfrm>
            <a:off x="2286000" y="704850"/>
            <a:ext cx="8382000" cy="609600"/>
          </a:xfrm>
        </p:spPr>
        <p:txBody>
          <a:bodyPr/>
          <a:lstStyle/>
          <a:p>
            <a:pPr eaLnBrk="1" hangingPunct="1"/>
            <a:r>
              <a:rPr lang="en-US" altLang="en-US" sz="3600"/>
              <a:t>Moving-head Disk Mechanism</a:t>
            </a:r>
          </a:p>
        </p:txBody>
      </p:sp>
      <p:pic>
        <p:nvPicPr>
          <p:cNvPr id="6148" name="Picture 5"/>
          <p:cNvPicPr>
            <a:picLocks noChangeAspect="1" noChangeArrowheads="1"/>
          </p:cNvPicPr>
          <p:nvPr/>
        </p:nvPicPr>
        <p:blipFill>
          <a:blip r:embed="rId3">
            <a:extLst>
              <a:ext uri="{28A0092B-C50C-407E-A947-70E740481C1C}">
                <a14:useLocalDpi xmlns:a14="http://schemas.microsoft.com/office/drawing/2010/main" val="0"/>
              </a:ext>
            </a:extLst>
          </a:blip>
          <a:srcRect l="801" t="2466" r="801" b="2834"/>
          <a:stretch>
            <a:fillRect/>
          </a:stretch>
        </p:blipFill>
        <p:spPr bwMode="auto">
          <a:xfrm>
            <a:off x="2513014" y="1685925"/>
            <a:ext cx="7951787"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706489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Footer Placeholder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7171" name="Rectangle 4"/>
          <p:cNvSpPr>
            <a:spLocks noGrp="1" noChangeArrowheads="1"/>
          </p:cNvSpPr>
          <p:nvPr>
            <p:ph type="title" idx="4294967295"/>
          </p:nvPr>
        </p:nvSpPr>
        <p:spPr>
          <a:xfrm>
            <a:off x="2286000" y="704850"/>
            <a:ext cx="8382000" cy="609600"/>
          </a:xfrm>
        </p:spPr>
        <p:txBody>
          <a:bodyPr/>
          <a:lstStyle/>
          <a:p>
            <a:pPr eaLnBrk="1" hangingPunct="1"/>
            <a:r>
              <a:rPr lang="en-US" altLang="en-US" sz="3600"/>
              <a:t>Elements of File Management</a:t>
            </a:r>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4" y="1622426"/>
            <a:ext cx="8396287"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395660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8195" name="Rectangle 2"/>
          <p:cNvSpPr>
            <a:spLocks noGrp="1" noChangeArrowheads="1"/>
          </p:cNvSpPr>
          <p:nvPr>
            <p:ph type="title"/>
          </p:nvPr>
        </p:nvSpPr>
        <p:spPr>
          <a:xfrm>
            <a:off x="2286000" y="704850"/>
            <a:ext cx="8382000" cy="609600"/>
          </a:xfrm>
        </p:spPr>
        <p:txBody>
          <a:bodyPr/>
          <a:lstStyle/>
          <a:p>
            <a:pPr eaLnBrk="1" hangingPunct="1"/>
            <a:r>
              <a:rPr lang="en-US" altLang="en-US" sz="3600"/>
              <a:t>Disk Scheduling (1)</a:t>
            </a:r>
          </a:p>
        </p:txBody>
      </p:sp>
      <p:sp>
        <p:nvSpPr>
          <p:cNvPr id="8196" name="Rectangle 3"/>
          <p:cNvSpPr>
            <a:spLocks noGrp="1" noChangeArrowheads="1"/>
          </p:cNvSpPr>
          <p:nvPr>
            <p:ph type="body" idx="1"/>
          </p:nvPr>
        </p:nvSpPr>
        <p:spPr/>
        <p:txBody>
          <a:bodyPr>
            <a:normAutofit fontScale="92500"/>
          </a:bodyPr>
          <a:lstStyle/>
          <a:p>
            <a:pPr eaLnBrk="1" hangingPunct="1">
              <a:lnSpc>
                <a:spcPct val="90000"/>
              </a:lnSpc>
            </a:pPr>
            <a:r>
              <a:rPr lang="en-US" altLang="en-US"/>
              <a:t>The operating system is responsible for using hardware efficiently — for the disk drives, this means having a fast access time and disk bandwidth.</a:t>
            </a:r>
          </a:p>
          <a:p>
            <a:pPr eaLnBrk="1" hangingPunct="1">
              <a:lnSpc>
                <a:spcPct val="90000"/>
              </a:lnSpc>
            </a:pPr>
            <a:r>
              <a:rPr lang="en-US" altLang="en-US"/>
              <a:t>Access time has two major components:</a:t>
            </a:r>
          </a:p>
          <a:p>
            <a:pPr lvl="1" eaLnBrk="1" hangingPunct="1">
              <a:lnSpc>
                <a:spcPct val="90000"/>
              </a:lnSpc>
            </a:pPr>
            <a:r>
              <a:rPr lang="en-US" altLang="en-US"/>
              <a:t>Seek time is the time for the disk are to move the heads to the cylinder containing the desired sector.</a:t>
            </a:r>
          </a:p>
          <a:p>
            <a:pPr lvl="1" eaLnBrk="1" hangingPunct="1">
              <a:lnSpc>
                <a:spcPct val="90000"/>
              </a:lnSpc>
            </a:pPr>
            <a:r>
              <a:rPr lang="en-US" altLang="en-US"/>
              <a:t>Rotational latency is the additional time waiting for the disk to rotate the desired sector to the disk head.</a:t>
            </a:r>
          </a:p>
          <a:p>
            <a:pPr eaLnBrk="1" hangingPunct="1">
              <a:lnSpc>
                <a:spcPct val="90000"/>
              </a:lnSpc>
            </a:pPr>
            <a:r>
              <a:rPr lang="en-US" altLang="en-US"/>
              <a:t>Minimize seek time </a:t>
            </a:r>
            <a:r>
              <a:rPr lang="en-US" altLang="en-US">
                <a:sym typeface="Symbol" panose="05050102010706020507" pitchFamily="18" charset="2"/>
              </a:rPr>
              <a:t> seek distance.</a:t>
            </a:r>
            <a:endParaRPr lang="en-US" altLang="en-US"/>
          </a:p>
          <a:p>
            <a:pPr eaLnBrk="1" hangingPunct="1">
              <a:lnSpc>
                <a:spcPct val="90000"/>
              </a:lnSpc>
            </a:pPr>
            <a:r>
              <a:rPr lang="en-US" altLang="en-US">
                <a:sym typeface="Symbol" panose="05050102010706020507" pitchFamily="18" charset="2"/>
              </a:rPr>
              <a:t>Disk bandwidth is the total number of bytes transferred, divided by the total time between the first request for service and the completion of last transfer.</a:t>
            </a:r>
          </a:p>
        </p:txBody>
      </p:sp>
    </p:spTree>
    <p:extLst>
      <p:ext uri="{BB962C8B-B14F-4D97-AF65-F5344CB8AC3E}">
        <p14:creationId xmlns:p14="http://schemas.microsoft.com/office/powerpoint/2010/main" val="21820979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Footer Placeholder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9219" name="Rectangle 4"/>
          <p:cNvSpPr>
            <a:spLocks noGrp="1" noChangeArrowheads="1"/>
          </p:cNvSpPr>
          <p:nvPr>
            <p:ph type="title" idx="4294967295"/>
          </p:nvPr>
        </p:nvSpPr>
        <p:spPr>
          <a:xfrm>
            <a:off x="2286000" y="704850"/>
            <a:ext cx="8382000" cy="609600"/>
          </a:xfrm>
        </p:spPr>
        <p:txBody>
          <a:bodyPr/>
          <a:lstStyle/>
          <a:p>
            <a:pPr eaLnBrk="1" hangingPunct="1"/>
            <a:r>
              <a:rPr lang="en-US" altLang="en-US" sz="3600"/>
              <a:t>Components of Disk I/O Transfer </a:t>
            </a:r>
          </a:p>
        </p:txBody>
      </p:sp>
      <p:pic>
        <p:nvPicPr>
          <p:cNvPr id="922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2279650"/>
            <a:ext cx="765333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560719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8195" name="Rectangle 5"/>
          <p:cNvSpPr>
            <a:spLocks noGrp="1" noChangeArrowheads="1"/>
          </p:cNvSpPr>
          <p:nvPr>
            <p:ph type="title"/>
          </p:nvPr>
        </p:nvSpPr>
        <p:spPr>
          <a:xfrm>
            <a:off x="2286000" y="704850"/>
            <a:ext cx="8382000" cy="609600"/>
          </a:xfrm>
        </p:spPr>
        <p:txBody>
          <a:bodyPr/>
          <a:lstStyle/>
          <a:p>
            <a:pPr eaLnBrk="1" hangingPunct="1"/>
            <a:r>
              <a:rPr lang="en-US" altLang="en-US" sz="3600"/>
              <a:t>More file attributes</a:t>
            </a:r>
          </a:p>
        </p:txBody>
      </p:sp>
      <p:pic>
        <p:nvPicPr>
          <p:cNvPr id="8196" name="Picture 4" descr="04-0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36800" y="1630363"/>
            <a:ext cx="8331200" cy="5181600"/>
          </a:xfrm>
        </p:spPr>
      </p:pic>
    </p:spTree>
    <p:extLst>
      <p:ext uri="{BB962C8B-B14F-4D97-AF65-F5344CB8AC3E}">
        <p14:creationId xmlns:p14="http://schemas.microsoft.com/office/powerpoint/2010/main" val="964844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35200" y="714376"/>
            <a:ext cx="8432800" cy="576263"/>
          </a:xfrm>
        </p:spPr>
        <p:txBody>
          <a:bodyPr>
            <a:normAutofit fontScale="90000"/>
          </a:bodyPr>
          <a:lstStyle/>
          <a:p>
            <a:pPr eaLnBrk="1" hangingPunct="1"/>
            <a:r>
              <a:rPr lang="en-US" altLang="en-US" sz="3600">
                <a:ea typeface="ＭＳ Ｐゴシック" panose="020B0600070205080204" pitchFamily="34" charset="-128"/>
              </a:rPr>
              <a:t>Disk Scheduling (2)</a:t>
            </a:r>
          </a:p>
        </p:txBody>
      </p:sp>
      <p:sp>
        <p:nvSpPr>
          <p:cNvPr id="10243" name="Rectangle 3"/>
          <p:cNvSpPr>
            <a:spLocks noGrp="1" noChangeArrowheads="1"/>
          </p:cNvSpPr>
          <p:nvPr>
            <p:ph type="body" idx="1"/>
          </p:nvPr>
        </p:nvSpPr>
        <p:spPr>
          <a:xfrm>
            <a:off x="2290764" y="1624014"/>
            <a:ext cx="8377237" cy="5233987"/>
          </a:xfrm>
        </p:spPr>
        <p:txBody>
          <a:bodyPr/>
          <a:lstStyle/>
          <a:p>
            <a:pPr>
              <a:tabLst>
                <a:tab pos="1708150" algn="l"/>
              </a:tabLst>
            </a:pPr>
            <a:r>
              <a:rPr lang="en-US" altLang="en-US">
                <a:ea typeface="ＭＳ Ｐゴシック" panose="020B0600070205080204" pitchFamily="34" charset="-128"/>
              </a:rPr>
              <a:t>There are many sources of disk I/O request:</a:t>
            </a:r>
          </a:p>
          <a:p>
            <a:pPr lvl="1">
              <a:tabLst>
                <a:tab pos="1708150" algn="l"/>
              </a:tabLst>
            </a:pPr>
            <a:r>
              <a:rPr lang="en-US" altLang="en-US"/>
              <a:t>OS</a:t>
            </a:r>
          </a:p>
          <a:p>
            <a:pPr lvl="1">
              <a:tabLst>
                <a:tab pos="1708150" algn="l"/>
              </a:tabLst>
            </a:pPr>
            <a:r>
              <a:rPr lang="en-US" altLang="en-US"/>
              <a:t>System processes</a:t>
            </a:r>
          </a:p>
          <a:p>
            <a:pPr lvl="1">
              <a:tabLst>
                <a:tab pos="1708150" algn="l"/>
              </a:tabLst>
            </a:pPr>
            <a:r>
              <a:rPr lang="en-US" altLang="en-US"/>
              <a:t>Users processes</a:t>
            </a:r>
          </a:p>
          <a:p>
            <a:pPr>
              <a:tabLst>
                <a:tab pos="1708150" algn="l"/>
              </a:tabLst>
            </a:pPr>
            <a:r>
              <a:rPr lang="en-US" altLang="en-US">
                <a:ea typeface="ＭＳ Ｐゴシック" panose="020B0600070205080204" pitchFamily="34" charset="-128"/>
              </a:rPr>
              <a:t>I/O request includes input/output mode, disk address, memory address, number of sectors to transfer.</a:t>
            </a:r>
          </a:p>
          <a:p>
            <a:pPr>
              <a:tabLst>
                <a:tab pos="1708150" algn="l"/>
              </a:tabLst>
            </a:pPr>
            <a:r>
              <a:rPr lang="en-US" altLang="en-US">
                <a:ea typeface="ＭＳ Ｐゴシック" panose="020B0600070205080204" pitchFamily="34" charset="-128"/>
              </a:rPr>
              <a:t>OS maintains queue of requests, per disk or device.</a:t>
            </a:r>
          </a:p>
          <a:p>
            <a:pPr>
              <a:tabLst>
                <a:tab pos="1708150" algn="l"/>
              </a:tabLst>
            </a:pPr>
            <a:r>
              <a:rPr lang="en-US" altLang="en-US">
                <a:ea typeface="ＭＳ Ｐゴシック" panose="020B0600070205080204" pitchFamily="34" charset="-128"/>
              </a:rPr>
              <a:t>Idle disk can immediately work on I/O request, busy disk means work must queue:</a:t>
            </a:r>
          </a:p>
          <a:p>
            <a:pPr lvl="1">
              <a:tabLst>
                <a:tab pos="1708150" algn="l"/>
              </a:tabLst>
            </a:pPr>
            <a:r>
              <a:rPr lang="en-US" altLang="en-US"/>
              <a:t>Optimization algorithms only make sense when a queue exists.</a:t>
            </a:r>
          </a:p>
        </p:txBody>
      </p:sp>
    </p:spTree>
    <p:extLst>
      <p:ext uri="{BB962C8B-B14F-4D97-AF65-F5344CB8AC3E}">
        <p14:creationId xmlns:p14="http://schemas.microsoft.com/office/powerpoint/2010/main" val="42912266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1267" name="Rectangle 2"/>
          <p:cNvSpPr>
            <a:spLocks noGrp="1" noChangeArrowheads="1"/>
          </p:cNvSpPr>
          <p:nvPr>
            <p:ph type="title"/>
          </p:nvPr>
        </p:nvSpPr>
        <p:spPr>
          <a:xfrm>
            <a:off x="2286000" y="719138"/>
            <a:ext cx="8382000" cy="609600"/>
          </a:xfrm>
        </p:spPr>
        <p:txBody>
          <a:bodyPr/>
          <a:lstStyle/>
          <a:p>
            <a:pPr eaLnBrk="1" hangingPunct="1"/>
            <a:r>
              <a:rPr lang="en-US" altLang="en-US" sz="3600"/>
              <a:t>Disk Structure</a:t>
            </a:r>
          </a:p>
        </p:txBody>
      </p:sp>
      <p:sp>
        <p:nvSpPr>
          <p:cNvPr id="11268" name="Rectangle 3"/>
          <p:cNvSpPr>
            <a:spLocks noGrp="1" noChangeArrowheads="1"/>
          </p:cNvSpPr>
          <p:nvPr>
            <p:ph type="body" idx="1"/>
          </p:nvPr>
        </p:nvSpPr>
        <p:spPr/>
        <p:txBody>
          <a:bodyPr/>
          <a:lstStyle/>
          <a:p>
            <a:pPr eaLnBrk="1" hangingPunct="1">
              <a:lnSpc>
                <a:spcPct val="90000"/>
              </a:lnSpc>
            </a:pPr>
            <a:r>
              <a:rPr lang="en-US" altLang="en-US" smtClean="0"/>
              <a:t>Disk drives are addressed as large </a:t>
            </a:r>
            <a:br>
              <a:rPr lang="en-US" altLang="en-US" smtClean="0"/>
            </a:br>
            <a:r>
              <a:rPr lang="en-US" altLang="en-US" smtClean="0"/>
              <a:t>1-dimensional arrays of logical blocks, where the logical block is the smallest unit of transfer. </a:t>
            </a:r>
          </a:p>
          <a:p>
            <a:pPr eaLnBrk="1" hangingPunct="1">
              <a:lnSpc>
                <a:spcPct val="90000"/>
              </a:lnSpc>
            </a:pPr>
            <a:r>
              <a:rPr lang="en-US" altLang="en-US" smtClean="0"/>
              <a:t>The 1-dimensional array of logical blocks is mapped into the sectors of the disk sequentially:</a:t>
            </a:r>
          </a:p>
          <a:p>
            <a:pPr lvl="1" eaLnBrk="1" hangingPunct="1">
              <a:lnSpc>
                <a:spcPct val="90000"/>
              </a:lnSpc>
            </a:pPr>
            <a:r>
              <a:rPr lang="en-US" altLang="en-US" smtClean="0"/>
              <a:t>Sector 0 is the first sector of the first track on the outermost cylinder.</a:t>
            </a:r>
          </a:p>
          <a:p>
            <a:pPr lvl="1" eaLnBrk="1" hangingPunct="1">
              <a:lnSpc>
                <a:spcPct val="90000"/>
              </a:lnSpc>
            </a:pPr>
            <a:r>
              <a:rPr lang="en-US" altLang="en-US" smtClean="0"/>
              <a:t>Mapping proceeds in order through that track, then the rest of the tracks in that cylinder, and then through the rest of the cylinders from outermost to innermost.</a:t>
            </a:r>
          </a:p>
        </p:txBody>
      </p:sp>
    </p:spTree>
    <p:extLst>
      <p:ext uri="{BB962C8B-B14F-4D97-AF65-F5344CB8AC3E}">
        <p14:creationId xmlns:p14="http://schemas.microsoft.com/office/powerpoint/2010/main" val="33063797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2291" name="Rectangle 2"/>
          <p:cNvSpPr>
            <a:spLocks noGrp="1" noChangeArrowheads="1"/>
          </p:cNvSpPr>
          <p:nvPr>
            <p:ph type="title"/>
          </p:nvPr>
        </p:nvSpPr>
        <p:spPr>
          <a:xfrm>
            <a:off x="2286000" y="722313"/>
            <a:ext cx="8382000" cy="609600"/>
          </a:xfrm>
        </p:spPr>
        <p:txBody>
          <a:bodyPr/>
          <a:lstStyle/>
          <a:p>
            <a:pPr eaLnBrk="1" hangingPunct="1"/>
            <a:r>
              <a:rPr lang="en-US" altLang="en-US" sz="3600"/>
              <a:t>Disk Scheduling Algorithms</a:t>
            </a:r>
          </a:p>
        </p:txBody>
      </p:sp>
      <p:sp>
        <p:nvSpPr>
          <p:cNvPr id="12292" name="Rectangle 3"/>
          <p:cNvSpPr>
            <a:spLocks noGrp="1" noChangeArrowheads="1"/>
          </p:cNvSpPr>
          <p:nvPr>
            <p:ph type="body" idx="1"/>
          </p:nvPr>
        </p:nvSpPr>
        <p:spPr/>
        <p:txBody>
          <a:bodyPr/>
          <a:lstStyle/>
          <a:p>
            <a:pPr>
              <a:tabLst>
                <a:tab pos="1711325" algn="l"/>
              </a:tabLst>
            </a:pPr>
            <a:r>
              <a:rPr lang="en-US" altLang="en-US">
                <a:ea typeface="ＭＳ Ｐゴシック" panose="020B0600070205080204" pitchFamily="34" charset="-128"/>
              </a:rPr>
              <a:t>Note that drive controllers have small buffers and can manage a queue of I/O requests (of varying </a:t>
            </a:r>
            <a:r>
              <a:rPr lang="ja-JP" altLang="en-US">
                <a:ea typeface="ＭＳ Ｐゴシック" panose="020B0600070205080204" pitchFamily="34" charset="-128"/>
              </a:rPr>
              <a:t>“</a:t>
            </a:r>
            <a:r>
              <a:rPr lang="en-US" altLang="ja-JP">
                <a:ea typeface="ＭＳ Ｐゴシック" panose="020B0600070205080204" pitchFamily="34" charset="-128"/>
              </a:rPr>
              <a:t>depth</a:t>
            </a:r>
            <a:r>
              <a:rPr lang="ja-JP" altLang="en-US">
                <a:ea typeface="ＭＳ Ｐゴシック" panose="020B0600070205080204" pitchFamily="34" charset="-128"/>
              </a:rPr>
              <a:t>”</a:t>
            </a:r>
            <a:r>
              <a:rPr lang="en-US" altLang="ja-JP">
                <a:ea typeface="ＭＳ Ｐゴシック" panose="020B0600070205080204" pitchFamily="34" charset="-128"/>
              </a:rPr>
              <a:t>).</a:t>
            </a:r>
            <a:endParaRPr lang="en-US" altLang="en-US">
              <a:ea typeface="ＭＳ Ｐゴシック" panose="020B0600070205080204" pitchFamily="34" charset="-128"/>
            </a:endParaRPr>
          </a:p>
          <a:p>
            <a:pPr>
              <a:tabLst>
                <a:tab pos="1711325" algn="l"/>
              </a:tabLst>
            </a:pPr>
            <a:r>
              <a:rPr lang="en-US" altLang="en-US"/>
              <a:t>Several algorithms exist to schedule the servicing of disk I/O requests. </a:t>
            </a:r>
          </a:p>
          <a:p>
            <a:pPr>
              <a:tabLst>
                <a:tab pos="1711325" algn="l"/>
              </a:tabLst>
            </a:pPr>
            <a:r>
              <a:rPr lang="en-US" altLang="en-US">
                <a:ea typeface="ＭＳ Ｐゴシック" panose="020B0600070205080204" pitchFamily="34" charset="-128"/>
              </a:rPr>
              <a:t>The analysis is true for one or many platters.</a:t>
            </a:r>
          </a:p>
          <a:p>
            <a:pPr>
              <a:tabLst>
                <a:tab pos="1711325" algn="l"/>
              </a:tabLst>
            </a:pPr>
            <a:r>
              <a:rPr lang="en-US" altLang="en-US"/>
              <a:t>We illustrate them with a I/O request queue   (cylinders are between 0-199):</a:t>
            </a:r>
            <a:br>
              <a:rPr lang="en-US" altLang="en-US"/>
            </a:br>
            <a:r>
              <a:rPr lang="en-US" altLang="en-US"/>
              <a:t>                          	</a:t>
            </a:r>
            <a:br>
              <a:rPr lang="en-US" altLang="en-US"/>
            </a:br>
            <a:r>
              <a:rPr lang="en-US" altLang="en-US"/>
              <a:t>queue = 98, 183, 37, 122, 14, 124, 65, 67</a:t>
            </a:r>
          </a:p>
          <a:p>
            <a:pPr>
              <a:buNone/>
              <a:tabLst>
                <a:tab pos="1711325" algn="l"/>
              </a:tabLst>
            </a:pPr>
            <a:r>
              <a:rPr lang="en-US" altLang="en-US"/>
              <a:t>	head starts at 53</a:t>
            </a:r>
          </a:p>
        </p:txBody>
      </p:sp>
    </p:spTree>
    <p:extLst>
      <p:ext uri="{BB962C8B-B14F-4D97-AF65-F5344CB8AC3E}">
        <p14:creationId xmlns:p14="http://schemas.microsoft.com/office/powerpoint/2010/main" val="25243660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3315" name="Rectangle 2"/>
          <p:cNvSpPr>
            <a:spLocks noGrp="1" noChangeArrowheads="1"/>
          </p:cNvSpPr>
          <p:nvPr>
            <p:ph type="title"/>
          </p:nvPr>
        </p:nvSpPr>
        <p:spPr>
          <a:xfrm>
            <a:off x="2286000" y="704850"/>
            <a:ext cx="8382000" cy="609600"/>
          </a:xfrm>
        </p:spPr>
        <p:txBody>
          <a:bodyPr/>
          <a:lstStyle/>
          <a:p>
            <a:pPr eaLnBrk="1" hangingPunct="1"/>
            <a:r>
              <a:rPr lang="en-US" altLang="en-US" sz="3600"/>
              <a:t>First Come First Serve (FCFS) Example</a:t>
            </a:r>
          </a:p>
        </p:txBody>
      </p:sp>
      <p:sp>
        <p:nvSpPr>
          <p:cNvPr id="13316" name="Text Box 4"/>
          <p:cNvSpPr txBox="1">
            <a:spLocks noChangeArrowheads="1"/>
          </p:cNvSpPr>
          <p:nvPr/>
        </p:nvSpPr>
        <p:spPr bwMode="auto">
          <a:xfrm>
            <a:off x="2322513" y="6078539"/>
            <a:ext cx="6488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2000">
                <a:latin typeface="Helvetica" panose="020B0604020202020204" pitchFamily="34" charset="0"/>
              </a:rPr>
              <a:t>Illustration shows total head movement of 640 cylinders.</a:t>
            </a:r>
          </a:p>
        </p:txBody>
      </p:sp>
      <p:pic>
        <p:nvPicPr>
          <p:cNvPr id="13317"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900364" y="1643063"/>
            <a:ext cx="7151687" cy="4392612"/>
          </a:xfrm>
        </p:spPr>
      </p:pic>
    </p:spTree>
    <p:extLst>
      <p:ext uri="{BB962C8B-B14F-4D97-AF65-F5344CB8AC3E}">
        <p14:creationId xmlns:p14="http://schemas.microsoft.com/office/powerpoint/2010/main" val="13308946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4339" name="Rectangle 2"/>
          <p:cNvSpPr>
            <a:spLocks noGrp="1" noChangeArrowheads="1"/>
          </p:cNvSpPr>
          <p:nvPr>
            <p:ph type="title"/>
          </p:nvPr>
        </p:nvSpPr>
        <p:spPr>
          <a:xfrm>
            <a:off x="2286000" y="704850"/>
            <a:ext cx="8382000" cy="609600"/>
          </a:xfrm>
        </p:spPr>
        <p:txBody>
          <a:bodyPr vert="horz" lIns="92075" tIns="46038" rIns="92075" bIns="46038" rtlCol="0" anchor="ctr">
            <a:normAutofit/>
          </a:bodyPr>
          <a:lstStyle/>
          <a:p>
            <a:pPr eaLnBrk="1" hangingPunct="1"/>
            <a:r>
              <a:rPr lang="en-US" altLang="en-US" sz="3600"/>
              <a:t>First Come First Serve (FCFS)</a:t>
            </a:r>
          </a:p>
        </p:txBody>
      </p:sp>
      <p:sp>
        <p:nvSpPr>
          <p:cNvPr id="14340" name="Rectangle 3"/>
          <p:cNvSpPr>
            <a:spLocks noGrp="1" noChangeArrowheads="1"/>
          </p:cNvSpPr>
          <p:nvPr>
            <p:ph type="body" idx="1"/>
          </p:nvPr>
        </p:nvSpPr>
        <p:spPr/>
        <p:txBody>
          <a:bodyPr vert="horz" lIns="92075" tIns="46038" rIns="92075" bIns="46038" rtlCol="0">
            <a:normAutofit/>
          </a:bodyPr>
          <a:lstStyle/>
          <a:p>
            <a:pPr eaLnBrk="1" hangingPunct="1"/>
            <a:r>
              <a:rPr lang="en-US" altLang="en-US" sz="3600"/>
              <a:t>Handle I/O requests sequentially.</a:t>
            </a:r>
          </a:p>
          <a:p>
            <a:pPr eaLnBrk="1" hangingPunct="1"/>
            <a:r>
              <a:rPr lang="en-US" altLang="en-US" sz="3600"/>
              <a:t>Fair to all processes.</a:t>
            </a:r>
          </a:p>
          <a:p>
            <a:pPr eaLnBrk="1" hangingPunct="1"/>
            <a:r>
              <a:rPr lang="en-US" altLang="en-US" sz="3600"/>
              <a:t>Approaches random scheduling in performance if there are many processes/requests.</a:t>
            </a:r>
          </a:p>
          <a:p>
            <a:pPr eaLnBrk="1" hangingPunct="1"/>
            <a:r>
              <a:rPr lang="en-US" altLang="en-US" sz="3600"/>
              <a:t>Suffers from global zigzag effect. </a:t>
            </a:r>
          </a:p>
        </p:txBody>
      </p:sp>
    </p:spTree>
    <p:extLst>
      <p:ext uri="{BB962C8B-B14F-4D97-AF65-F5344CB8AC3E}">
        <p14:creationId xmlns:p14="http://schemas.microsoft.com/office/powerpoint/2010/main" val="20625008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5363" name="Rectangle 2"/>
          <p:cNvSpPr>
            <a:spLocks noGrp="1" noChangeArrowheads="1"/>
          </p:cNvSpPr>
          <p:nvPr>
            <p:ph type="title"/>
          </p:nvPr>
        </p:nvSpPr>
        <p:spPr>
          <a:xfrm>
            <a:off x="2286000" y="704850"/>
            <a:ext cx="8382000" cy="609600"/>
          </a:xfrm>
        </p:spPr>
        <p:txBody>
          <a:bodyPr/>
          <a:lstStyle/>
          <a:p>
            <a:pPr eaLnBrk="1" hangingPunct="1"/>
            <a:r>
              <a:rPr lang="en-US" altLang="en-US" sz="3600"/>
              <a:t>Shortest Seek Time First (SSTF) Example</a:t>
            </a:r>
          </a:p>
        </p:txBody>
      </p:sp>
      <p:sp>
        <p:nvSpPr>
          <p:cNvPr id="15364" name="Text Box 4"/>
          <p:cNvSpPr txBox="1">
            <a:spLocks noChangeArrowheads="1"/>
          </p:cNvSpPr>
          <p:nvPr/>
        </p:nvSpPr>
        <p:spPr bwMode="auto">
          <a:xfrm>
            <a:off x="2275436" y="6084244"/>
            <a:ext cx="6583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2000">
                <a:latin typeface="Helvetica" panose="020B0604020202020204" pitchFamily="34" charset="0"/>
              </a:rPr>
              <a:t>Illustration shows total head movement of </a:t>
            </a:r>
            <a:r>
              <a:rPr lang="en-US" altLang="en-US"/>
              <a:t>236</a:t>
            </a:r>
            <a:r>
              <a:rPr lang="en-US" altLang="en-US" sz="2000">
                <a:latin typeface="Helvetica" panose="020B0604020202020204" pitchFamily="34" charset="0"/>
              </a:rPr>
              <a:t> cylinders.</a:t>
            </a:r>
          </a:p>
        </p:txBody>
      </p:sp>
      <p:pic>
        <p:nvPicPr>
          <p:cNvPr id="15365"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829" t="6129" r="829" b="6129"/>
          <a:stretch>
            <a:fillRect/>
          </a:stretch>
        </p:blipFill>
        <p:spPr>
          <a:xfrm>
            <a:off x="3022600" y="1700214"/>
            <a:ext cx="6908800" cy="4378325"/>
          </a:xfrm>
        </p:spPr>
      </p:pic>
    </p:spTree>
    <p:extLst>
      <p:ext uri="{BB962C8B-B14F-4D97-AF65-F5344CB8AC3E}">
        <p14:creationId xmlns:p14="http://schemas.microsoft.com/office/powerpoint/2010/main" val="15925317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6387" name="Rectangle 2"/>
          <p:cNvSpPr>
            <a:spLocks noGrp="1" noChangeArrowheads="1"/>
          </p:cNvSpPr>
          <p:nvPr>
            <p:ph type="title"/>
          </p:nvPr>
        </p:nvSpPr>
        <p:spPr/>
        <p:txBody>
          <a:bodyPr/>
          <a:lstStyle/>
          <a:p>
            <a:pPr eaLnBrk="1" hangingPunct="1"/>
            <a:r>
              <a:rPr lang="en-US" altLang="en-US" sz="3600"/>
              <a:t>Shortest Seek Time First (SSTF)</a:t>
            </a:r>
          </a:p>
        </p:txBody>
      </p:sp>
      <p:sp>
        <p:nvSpPr>
          <p:cNvPr id="16388" name="Rectangle 3"/>
          <p:cNvSpPr>
            <a:spLocks noGrp="1" noChangeArrowheads="1"/>
          </p:cNvSpPr>
          <p:nvPr>
            <p:ph type="body" idx="1"/>
          </p:nvPr>
        </p:nvSpPr>
        <p:spPr/>
        <p:txBody>
          <a:bodyPr/>
          <a:lstStyle/>
          <a:p>
            <a:pPr eaLnBrk="1" hangingPunct="1"/>
            <a:r>
              <a:rPr lang="en-US" altLang="en-US" smtClean="0"/>
              <a:t>Selects the request with the minimum seek time from the current head position.</a:t>
            </a:r>
          </a:p>
          <a:p>
            <a:pPr eaLnBrk="1" hangingPunct="1"/>
            <a:r>
              <a:rPr lang="en-US" altLang="en-US" smtClean="0"/>
              <a:t>Also called Shortest Seek Distance First (SSDF) – It’s easier to compute distances.</a:t>
            </a:r>
          </a:p>
          <a:p>
            <a:pPr eaLnBrk="1" hangingPunct="1"/>
            <a:r>
              <a:rPr lang="en-US" altLang="en-US" smtClean="0"/>
              <a:t>It’s biased in favor of the middle cylinders requests.  </a:t>
            </a:r>
          </a:p>
          <a:p>
            <a:pPr eaLnBrk="1" hangingPunct="1"/>
            <a:r>
              <a:rPr lang="en-US" altLang="en-US" smtClean="0"/>
              <a:t>SSTF scheduling is a form of SJF scheduling; may cause starvation of some requests.</a:t>
            </a:r>
          </a:p>
        </p:txBody>
      </p:sp>
    </p:spTree>
    <p:extLst>
      <p:ext uri="{BB962C8B-B14F-4D97-AF65-F5344CB8AC3E}">
        <p14:creationId xmlns:p14="http://schemas.microsoft.com/office/powerpoint/2010/main" val="16154052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7411" name="Rectangle 2"/>
          <p:cNvSpPr>
            <a:spLocks noGrp="1" noChangeArrowheads="1"/>
          </p:cNvSpPr>
          <p:nvPr>
            <p:ph type="title"/>
          </p:nvPr>
        </p:nvSpPr>
        <p:spPr>
          <a:xfrm>
            <a:off x="2286000" y="695325"/>
            <a:ext cx="8382000" cy="609600"/>
          </a:xfrm>
        </p:spPr>
        <p:txBody>
          <a:bodyPr/>
          <a:lstStyle/>
          <a:p>
            <a:pPr eaLnBrk="1" hangingPunct="1"/>
            <a:r>
              <a:rPr lang="en-US" altLang="en-US" sz="3600"/>
              <a:t>Elevator Algorithms</a:t>
            </a:r>
          </a:p>
        </p:txBody>
      </p:sp>
      <p:sp>
        <p:nvSpPr>
          <p:cNvPr id="17412" name="Rectangle 4"/>
          <p:cNvSpPr>
            <a:spLocks noChangeArrowheads="1"/>
          </p:cNvSpPr>
          <p:nvPr/>
        </p:nvSpPr>
        <p:spPr bwMode="auto">
          <a:xfrm>
            <a:off x="7305675" y="5724525"/>
            <a:ext cx="1733550" cy="914400"/>
          </a:xfrm>
          <a:prstGeom prst="rect">
            <a:avLst/>
          </a:prstGeom>
          <a:solidFill>
            <a:schemeClr val="accent1"/>
          </a:solidFill>
          <a:ln w="9525" algn="ctr">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sz="3200" b="1"/>
              <a:t>C-Look</a:t>
            </a:r>
          </a:p>
        </p:txBody>
      </p:sp>
      <p:sp>
        <p:nvSpPr>
          <p:cNvPr id="17413" name="Rectangle 5"/>
          <p:cNvSpPr>
            <a:spLocks noChangeArrowheads="1"/>
          </p:cNvSpPr>
          <p:nvPr/>
        </p:nvSpPr>
        <p:spPr bwMode="auto">
          <a:xfrm>
            <a:off x="5561013" y="5737225"/>
            <a:ext cx="1733550" cy="914400"/>
          </a:xfrm>
          <a:prstGeom prst="rect">
            <a:avLst/>
          </a:prstGeom>
          <a:solidFill>
            <a:schemeClr val="accent1"/>
          </a:solidFill>
          <a:ln w="9525" algn="ctr">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sz="3200" b="1"/>
              <a:t>C-Scan</a:t>
            </a:r>
          </a:p>
        </p:txBody>
      </p:sp>
      <p:sp>
        <p:nvSpPr>
          <p:cNvPr id="17414" name="Rectangle 7"/>
          <p:cNvSpPr>
            <a:spLocks noChangeArrowheads="1"/>
          </p:cNvSpPr>
          <p:nvPr/>
        </p:nvSpPr>
        <p:spPr bwMode="auto">
          <a:xfrm>
            <a:off x="5562600" y="4810125"/>
            <a:ext cx="1733550" cy="914400"/>
          </a:xfrm>
          <a:prstGeom prst="rect">
            <a:avLst/>
          </a:prstGeom>
          <a:solidFill>
            <a:schemeClr val="accent1"/>
          </a:solidFill>
          <a:ln w="9525" algn="ctr">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sz="3200" b="1"/>
              <a:t>Scan</a:t>
            </a:r>
          </a:p>
        </p:txBody>
      </p:sp>
      <p:sp>
        <p:nvSpPr>
          <p:cNvPr id="17415" name="Rectangle 8"/>
          <p:cNvSpPr>
            <a:spLocks noChangeArrowheads="1"/>
          </p:cNvSpPr>
          <p:nvPr/>
        </p:nvSpPr>
        <p:spPr bwMode="auto">
          <a:xfrm>
            <a:off x="7307263" y="4797425"/>
            <a:ext cx="1733550" cy="914400"/>
          </a:xfrm>
          <a:prstGeom prst="rect">
            <a:avLst/>
          </a:prstGeom>
          <a:solidFill>
            <a:schemeClr val="accent1"/>
          </a:solidFill>
          <a:ln w="9525" algn="ctr">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sz="3200" b="1"/>
              <a:t>Look</a:t>
            </a:r>
          </a:p>
        </p:txBody>
      </p:sp>
      <p:sp>
        <p:nvSpPr>
          <p:cNvPr id="17416" name="Rectangle 9"/>
          <p:cNvSpPr>
            <a:spLocks noChangeArrowheads="1"/>
          </p:cNvSpPr>
          <p:nvPr/>
        </p:nvSpPr>
        <p:spPr bwMode="auto">
          <a:xfrm>
            <a:off x="7294563" y="3856038"/>
            <a:ext cx="1733550" cy="914400"/>
          </a:xfrm>
          <a:prstGeom prst="rect">
            <a:avLst/>
          </a:prstGeom>
          <a:solidFill>
            <a:srgbClr val="FFFF00"/>
          </a:solidFill>
          <a:ln w="9525" algn="ctr">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a:t>Go until the</a:t>
            </a:r>
          </a:p>
          <a:p>
            <a:pPr algn="ctr" eaLnBrk="1" hangingPunct="1"/>
            <a:r>
              <a:rPr lang="en-US" altLang="en-US"/>
              <a:t> last request</a:t>
            </a:r>
          </a:p>
        </p:txBody>
      </p:sp>
      <p:sp>
        <p:nvSpPr>
          <p:cNvPr id="17417" name="Rectangle 10"/>
          <p:cNvSpPr>
            <a:spLocks noChangeArrowheads="1"/>
          </p:cNvSpPr>
          <p:nvPr/>
        </p:nvSpPr>
        <p:spPr bwMode="auto">
          <a:xfrm>
            <a:off x="5538788" y="3871913"/>
            <a:ext cx="1733550" cy="914400"/>
          </a:xfrm>
          <a:prstGeom prst="rect">
            <a:avLst/>
          </a:prstGeom>
          <a:solidFill>
            <a:srgbClr val="FFFF00"/>
          </a:solidFill>
          <a:ln w="9525" algn="ctr">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a:t>Go until the</a:t>
            </a:r>
          </a:p>
          <a:p>
            <a:pPr algn="ctr" eaLnBrk="1" hangingPunct="1"/>
            <a:r>
              <a:rPr lang="en-US" altLang="en-US"/>
              <a:t>last cylinder</a:t>
            </a:r>
          </a:p>
        </p:txBody>
      </p:sp>
      <p:sp>
        <p:nvSpPr>
          <p:cNvPr id="17418" name="Rectangle 11"/>
          <p:cNvSpPr>
            <a:spLocks noChangeArrowheads="1"/>
          </p:cNvSpPr>
          <p:nvPr/>
        </p:nvSpPr>
        <p:spPr bwMode="auto">
          <a:xfrm>
            <a:off x="3468688" y="5730875"/>
            <a:ext cx="2062162" cy="928688"/>
          </a:xfrm>
          <a:prstGeom prst="rect">
            <a:avLst/>
          </a:prstGeom>
          <a:solidFill>
            <a:srgbClr val="FFFF00"/>
          </a:solidFill>
          <a:ln w="9525" algn="ctr">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a:t>Service in only </a:t>
            </a:r>
          </a:p>
          <a:p>
            <a:pPr algn="ctr" eaLnBrk="1" hangingPunct="1"/>
            <a:r>
              <a:rPr lang="en-US" altLang="en-US"/>
              <a:t>one direction</a:t>
            </a:r>
          </a:p>
        </p:txBody>
      </p:sp>
      <p:sp>
        <p:nvSpPr>
          <p:cNvPr id="17419" name="Rectangle 12"/>
          <p:cNvSpPr>
            <a:spLocks noChangeArrowheads="1"/>
          </p:cNvSpPr>
          <p:nvPr/>
        </p:nvSpPr>
        <p:spPr bwMode="auto">
          <a:xfrm>
            <a:off x="3470276" y="4803775"/>
            <a:ext cx="2073275" cy="914400"/>
          </a:xfrm>
          <a:prstGeom prst="rect">
            <a:avLst/>
          </a:prstGeom>
          <a:solidFill>
            <a:srgbClr val="FFFF00"/>
          </a:solidFill>
          <a:ln w="9525" algn="ctr">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a:t>Service both </a:t>
            </a:r>
          </a:p>
          <a:p>
            <a:pPr algn="ctr" eaLnBrk="1" hangingPunct="1"/>
            <a:r>
              <a:rPr lang="en-US" altLang="en-US"/>
              <a:t>directions</a:t>
            </a:r>
          </a:p>
        </p:txBody>
      </p:sp>
      <p:sp>
        <p:nvSpPr>
          <p:cNvPr id="17420" name="AutoShape 13"/>
          <p:cNvSpPr>
            <a:spLocks noChangeArrowheads="1"/>
          </p:cNvSpPr>
          <p:nvPr/>
        </p:nvSpPr>
        <p:spPr bwMode="auto">
          <a:xfrm>
            <a:off x="3460751" y="3865563"/>
            <a:ext cx="2085975" cy="914400"/>
          </a:xfrm>
          <a:prstGeom prst="rtTriangle">
            <a:avLst/>
          </a:prstGeom>
          <a:solidFill>
            <a:srgbClr val="FFCC99"/>
          </a:solidFill>
          <a:ln w="9525" algn="ctr">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a:t>Direction</a:t>
            </a:r>
          </a:p>
        </p:txBody>
      </p:sp>
      <p:sp>
        <p:nvSpPr>
          <p:cNvPr id="17421" name="AutoShape 14"/>
          <p:cNvSpPr>
            <a:spLocks noChangeArrowheads="1"/>
          </p:cNvSpPr>
          <p:nvPr/>
        </p:nvSpPr>
        <p:spPr bwMode="auto">
          <a:xfrm rot="10800000">
            <a:off x="3529013" y="3854450"/>
            <a:ext cx="2005012" cy="927100"/>
          </a:xfrm>
          <a:prstGeom prst="rtTriangle">
            <a:avLst/>
          </a:prstGeom>
          <a:solidFill>
            <a:srgbClr val="FFCC99"/>
          </a:solidFill>
          <a:ln w="9525" algn="ctr">
            <a:solidFill>
              <a:schemeClr val="tx1"/>
            </a:solidFill>
            <a:miter lim="800000"/>
            <a:headEnd/>
            <a:tailEnd/>
          </a:ln>
        </p:spPr>
        <p:txBody>
          <a:bodyPr rot="10800000" wrap="none" anchor="ct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eaLnBrk="1" hangingPunct="1"/>
            <a:r>
              <a:rPr lang="en-US" altLang="en-US"/>
              <a:t>Go until</a:t>
            </a:r>
          </a:p>
        </p:txBody>
      </p:sp>
      <p:sp>
        <p:nvSpPr>
          <p:cNvPr id="17422" name="Text Box 15"/>
          <p:cNvSpPr txBox="1">
            <a:spLocks noChangeArrowheads="1"/>
          </p:cNvSpPr>
          <p:nvPr/>
        </p:nvSpPr>
        <p:spPr bwMode="auto">
          <a:xfrm>
            <a:off x="2359026" y="1643064"/>
            <a:ext cx="82518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l" rtl="0" eaLnBrk="1" hangingPunct="1">
              <a:buFontTx/>
              <a:buChar char="•"/>
            </a:pPr>
            <a:r>
              <a:rPr lang="en-US" altLang="en-US" sz="2800"/>
              <a:t> Algorithms based on the common elevator principle.</a:t>
            </a:r>
          </a:p>
          <a:p>
            <a:pPr algn="l" rtl="0" eaLnBrk="1" hangingPunct="1">
              <a:buFontTx/>
              <a:buChar char="•"/>
            </a:pPr>
            <a:r>
              <a:rPr lang="en-US" altLang="en-US" sz="2800"/>
              <a:t> Four combinations of Elevator algorithms:</a:t>
            </a:r>
          </a:p>
          <a:p>
            <a:pPr algn="l" eaLnBrk="1" hangingPunct="1"/>
            <a:r>
              <a:rPr lang="en-US" altLang="en-US" sz="2800"/>
              <a:t> – Service in both directions or in only one direction.</a:t>
            </a:r>
          </a:p>
          <a:p>
            <a:pPr algn="l" eaLnBrk="1" hangingPunct="1"/>
            <a:r>
              <a:rPr lang="en-US" altLang="en-US" sz="2800"/>
              <a:t> – Go until last cylinder or until last I/O request.</a:t>
            </a:r>
            <a:r>
              <a:rPr lang="en-US" altLang="en-US"/>
              <a:t> </a:t>
            </a:r>
          </a:p>
        </p:txBody>
      </p:sp>
    </p:spTree>
    <p:extLst>
      <p:ext uri="{BB962C8B-B14F-4D97-AF65-F5344CB8AC3E}">
        <p14:creationId xmlns:p14="http://schemas.microsoft.com/office/powerpoint/2010/main" val="11059687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8435" name="Rectangle 2"/>
          <p:cNvSpPr>
            <a:spLocks noGrp="1" noChangeArrowheads="1"/>
          </p:cNvSpPr>
          <p:nvPr>
            <p:ph type="title"/>
          </p:nvPr>
        </p:nvSpPr>
        <p:spPr>
          <a:xfrm>
            <a:off x="2286000" y="690563"/>
            <a:ext cx="8382000" cy="609600"/>
          </a:xfrm>
        </p:spPr>
        <p:txBody>
          <a:bodyPr/>
          <a:lstStyle/>
          <a:p>
            <a:pPr eaLnBrk="1" hangingPunct="1"/>
            <a:r>
              <a:rPr lang="en-US" altLang="en-US" sz="3600"/>
              <a:t>Scan Example</a:t>
            </a:r>
          </a:p>
        </p:txBody>
      </p:sp>
      <p:sp>
        <p:nvSpPr>
          <p:cNvPr id="18436" name="Text Box 4"/>
          <p:cNvSpPr txBox="1">
            <a:spLocks noChangeArrowheads="1"/>
          </p:cNvSpPr>
          <p:nvPr/>
        </p:nvSpPr>
        <p:spPr bwMode="auto">
          <a:xfrm>
            <a:off x="2275436" y="6020744"/>
            <a:ext cx="6583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rtl="0">
              <a:spcBef>
                <a:spcPct val="50000"/>
              </a:spcBef>
            </a:pPr>
            <a:r>
              <a:rPr lang="en-US" altLang="en-US" sz="2000">
                <a:latin typeface="Helvetica" panose="020B0604020202020204" pitchFamily="34" charset="0"/>
              </a:rPr>
              <a:t>Illustration shows total head movement of </a:t>
            </a:r>
            <a:r>
              <a:rPr lang="en-US" altLang="en-US"/>
              <a:t>208</a:t>
            </a:r>
            <a:r>
              <a:rPr lang="en-US" altLang="en-US" sz="2000">
                <a:latin typeface="Helvetica" panose="020B0604020202020204" pitchFamily="34" charset="0"/>
              </a:rPr>
              <a:t> cylinders.</a:t>
            </a:r>
          </a:p>
        </p:txBody>
      </p:sp>
      <p:pic>
        <p:nvPicPr>
          <p:cNvPr id="18437"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41651" y="1700213"/>
            <a:ext cx="6869113" cy="4267200"/>
          </a:xfrm>
        </p:spPr>
      </p:pic>
    </p:spTree>
    <p:extLst>
      <p:ext uri="{BB962C8B-B14F-4D97-AF65-F5344CB8AC3E}">
        <p14:creationId xmlns:p14="http://schemas.microsoft.com/office/powerpoint/2010/main" val="172738099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algn="r" rtl="1"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endParaRPr lang="en-US" altLang="en-US" sz="1400" dirty="0">
              <a:cs typeface="Times New Roman" panose="02020603050405020304" pitchFamily="18" charset="0"/>
            </a:endParaRPr>
          </a:p>
        </p:txBody>
      </p:sp>
      <p:sp>
        <p:nvSpPr>
          <p:cNvPr id="19459" name="Rectangle 2"/>
          <p:cNvSpPr>
            <a:spLocks noGrp="1" noChangeArrowheads="1"/>
          </p:cNvSpPr>
          <p:nvPr>
            <p:ph type="title"/>
          </p:nvPr>
        </p:nvSpPr>
        <p:spPr>
          <a:xfrm>
            <a:off x="2286000" y="719138"/>
            <a:ext cx="8382000" cy="609600"/>
          </a:xfrm>
        </p:spPr>
        <p:txBody>
          <a:bodyPr/>
          <a:lstStyle/>
          <a:p>
            <a:pPr eaLnBrk="1" hangingPunct="1"/>
            <a:r>
              <a:rPr lang="en-US" altLang="en-US" sz="3600"/>
              <a:t>Scan</a:t>
            </a:r>
          </a:p>
        </p:txBody>
      </p:sp>
      <p:sp>
        <p:nvSpPr>
          <p:cNvPr id="19460" name="Rectangle 3"/>
          <p:cNvSpPr>
            <a:spLocks noGrp="1" noChangeArrowheads="1"/>
          </p:cNvSpPr>
          <p:nvPr>
            <p:ph type="body" idx="1"/>
          </p:nvPr>
        </p:nvSpPr>
        <p:spPr/>
        <p:txBody>
          <a:bodyPr/>
          <a:lstStyle/>
          <a:p>
            <a:pPr eaLnBrk="1" hangingPunct="1"/>
            <a:r>
              <a:rPr lang="en-US" altLang="en-US" smtClean="0"/>
              <a:t>The disk arm starts at one end of the disk, and moves toward the other end, servicing requests until it gets to the other end of the disk, where the head movement is reversed and servicing continues.</a:t>
            </a:r>
          </a:p>
          <a:p>
            <a:pPr eaLnBrk="1" hangingPunct="1"/>
            <a:r>
              <a:rPr lang="en-US" altLang="en-US" smtClean="0"/>
              <a:t>It moves in both directions until both ends.</a:t>
            </a:r>
          </a:p>
          <a:p>
            <a:pPr eaLnBrk="1" hangingPunct="1"/>
            <a:r>
              <a:rPr lang="en-US" altLang="en-US" smtClean="0"/>
              <a:t>Tends to stay more at the ends so more fair to the extreme cylinder requests. </a:t>
            </a:r>
          </a:p>
          <a:p>
            <a:pPr eaLnBrk="1" hangingPunct="1">
              <a:buFontTx/>
              <a:buNone/>
            </a:pPr>
            <a:endParaRPr lang="en-US" altLang="en-US" smtClean="0"/>
          </a:p>
        </p:txBody>
      </p:sp>
    </p:spTree>
    <p:extLst>
      <p:ext uri="{BB962C8B-B14F-4D97-AF65-F5344CB8AC3E}">
        <p14:creationId xmlns:p14="http://schemas.microsoft.com/office/powerpoint/2010/main" val="2695058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xml><?xml version="1.0" encoding="utf-8"?>
<p:tagLst xmlns:a="http://schemas.openxmlformats.org/drawingml/2006/main" xmlns:r="http://schemas.openxmlformats.org/officeDocument/2006/relationships" xmlns:p="http://schemas.openxmlformats.org/presentationml/2006/main">
  <p:tag name="IIW_TYPE_IMAGE" val="TextBox 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1535</TotalTime>
  <Words>3352</Words>
  <Application>Microsoft Office PowerPoint</Application>
  <PresentationFormat>Widescreen</PresentationFormat>
  <Paragraphs>664</Paragraphs>
  <Slides>111</Slides>
  <Notes>107</Notes>
  <HiddenSlides>1</HiddenSlides>
  <MMClips>0</MMClips>
  <ScaleCrop>false</ScaleCrop>
  <HeadingPairs>
    <vt:vector size="10" baseType="variant">
      <vt:variant>
        <vt:lpstr>Fonts Used</vt:lpstr>
      </vt:variant>
      <vt:variant>
        <vt:i4>10</vt:i4>
      </vt:variant>
      <vt:variant>
        <vt:lpstr>Theme</vt:lpstr>
      </vt:variant>
      <vt:variant>
        <vt:i4>1</vt:i4>
      </vt:variant>
      <vt:variant>
        <vt:lpstr>Links</vt:lpstr>
      </vt:variant>
      <vt:variant>
        <vt:i4>1</vt:i4>
      </vt:variant>
      <vt:variant>
        <vt:lpstr>Embedded OLE Servers</vt:lpstr>
      </vt:variant>
      <vt:variant>
        <vt:i4>1</vt:i4>
      </vt:variant>
      <vt:variant>
        <vt:lpstr>Slide Titles</vt:lpstr>
      </vt:variant>
      <vt:variant>
        <vt:i4>111</vt:i4>
      </vt:variant>
    </vt:vector>
  </HeadingPairs>
  <TitlesOfParts>
    <vt:vector size="124" baseType="lpstr">
      <vt:lpstr>ＭＳ Ｐゴシック</vt:lpstr>
      <vt:lpstr>Arial</vt:lpstr>
      <vt:lpstr>Calibri</vt:lpstr>
      <vt:lpstr>Calibri Light</vt:lpstr>
      <vt:lpstr>Helvetica</vt:lpstr>
      <vt:lpstr>Monotype Sorts</vt:lpstr>
      <vt:lpstr>MT Extra</vt:lpstr>
      <vt:lpstr>Symbol</vt:lpstr>
      <vt:lpstr>Times New Roman</vt:lpstr>
      <vt:lpstr>Verdana</vt:lpstr>
      <vt:lpstr>Office Theme</vt:lpstr>
      <vt:lpstr>???</vt:lpstr>
      <vt:lpstr>Document</vt:lpstr>
      <vt:lpstr>OPERATING SYSTEMS &amp; PARALLEL COMPUTING</vt:lpstr>
      <vt:lpstr>Operating System Functions</vt:lpstr>
      <vt:lpstr>Operating System Functions</vt:lpstr>
      <vt:lpstr>FileSystem Interface</vt:lpstr>
      <vt:lpstr>Contents</vt:lpstr>
      <vt:lpstr>File Concept</vt:lpstr>
      <vt:lpstr>File Structure</vt:lpstr>
      <vt:lpstr>Basic file attributes</vt:lpstr>
      <vt:lpstr>More file attributes</vt:lpstr>
      <vt:lpstr>File Type Extensions (1)</vt:lpstr>
      <vt:lpstr>File Type Extensions (2)</vt:lpstr>
      <vt:lpstr>Common File Operations</vt:lpstr>
      <vt:lpstr>Open Files</vt:lpstr>
      <vt:lpstr>Access Methods</vt:lpstr>
      <vt:lpstr>Sequential/Direct Access</vt:lpstr>
      <vt:lpstr>Other Access Methods</vt:lpstr>
      <vt:lpstr>Example of Index and Relative Files</vt:lpstr>
      <vt:lpstr>Disk Structure</vt:lpstr>
      <vt:lpstr>A Typical File-system Organization</vt:lpstr>
      <vt:lpstr>Types of File Systems</vt:lpstr>
      <vt:lpstr>Directory Structures</vt:lpstr>
      <vt:lpstr>Information in a Directory Entry</vt:lpstr>
      <vt:lpstr>Directory Operations</vt:lpstr>
      <vt:lpstr>Directory Organization Characteristics</vt:lpstr>
      <vt:lpstr>Single-Level Directory</vt:lpstr>
      <vt:lpstr>Two-Level Directory</vt:lpstr>
      <vt:lpstr>Tree-Structured Directory Components</vt:lpstr>
      <vt:lpstr>Directory Path Names</vt:lpstr>
      <vt:lpstr>Tree-Structured Directory</vt:lpstr>
      <vt:lpstr>Tree-Structured Directories (1)</vt:lpstr>
      <vt:lpstr>Tree-Structured Directories (2)</vt:lpstr>
      <vt:lpstr>Directed Acyclic Graph (DAG) Directories</vt:lpstr>
      <vt:lpstr>Directed Acyclic Graph Directories</vt:lpstr>
      <vt:lpstr>Shared File Example</vt:lpstr>
      <vt:lpstr>General Graph Directory</vt:lpstr>
      <vt:lpstr>General Graph Directory</vt:lpstr>
      <vt:lpstr>File System Mounting</vt:lpstr>
      <vt:lpstr>Example – File System Mounting</vt:lpstr>
      <vt:lpstr>File Sharing</vt:lpstr>
      <vt:lpstr>File Sharing – Remote File Systems</vt:lpstr>
      <vt:lpstr>Mounting Remote Name Spaces</vt:lpstr>
      <vt:lpstr>File Sharing – Failure Modes</vt:lpstr>
      <vt:lpstr>Protection</vt:lpstr>
      <vt:lpstr>Access Lists and Groups</vt:lpstr>
      <vt:lpstr>A Sample UNIX Directory Listing</vt:lpstr>
      <vt:lpstr>Windows XP  Access-control List Management</vt:lpstr>
      <vt:lpstr>File System Implementation</vt:lpstr>
      <vt:lpstr>File System Implementation</vt:lpstr>
      <vt:lpstr>File-System Structure</vt:lpstr>
      <vt:lpstr>File System Software Architecture</vt:lpstr>
      <vt:lpstr>A Typical File Control Block (FCB)</vt:lpstr>
      <vt:lpstr>In-Memory File System Structures</vt:lpstr>
      <vt:lpstr>Virtual File Systems</vt:lpstr>
      <vt:lpstr>Schematic View of Virtual File System</vt:lpstr>
      <vt:lpstr>Allocation Methods</vt:lpstr>
      <vt:lpstr>Contiguous Allocation Example</vt:lpstr>
      <vt:lpstr>Contiguous Allocation</vt:lpstr>
      <vt:lpstr>Contiguous File Allocation Example</vt:lpstr>
      <vt:lpstr>Contiguous file allocation (after compaction)</vt:lpstr>
      <vt:lpstr>Extent-Based Systems</vt:lpstr>
      <vt:lpstr>Chained/Linked Allocation Example</vt:lpstr>
      <vt:lpstr>Chained Allocation</vt:lpstr>
      <vt:lpstr>Chained File Allocation Example</vt:lpstr>
      <vt:lpstr>Chained File Allocation (after consolidation)</vt:lpstr>
      <vt:lpstr>Another Chained Allocation Example</vt:lpstr>
      <vt:lpstr>Linked List Allocation Using a Table in Memory</vt:lpstr>
      <vt:lpstr>File-Allocation Table (FAT) Example</vt:lpstr>
      <vt:lpstr>Indexed Allocation</vt:lpstr>
      <vt:lpstr>Indexed File Allocation Example</vt:lpstr>
      <vt:lpstr>Indexed File Allocation (variable-size)</vt:lpstr>
      <vt:lpstr>Indexed Allocation Mapping Example</vt:lpstr>
      <vt:lpstr>Comparison of file allocation methods</vt:lpstr>
      <vt:lpstr>Combined Scheme:  UNIX UFS (4K bytes per block)</vt:lpstr>
      <vt:lpstr>Free-Space Management (1)</vt:lpstr>
      <vt:lpstr>Free-Space Management (2)</vt:lpstr>
      <vt:lpstr>Free-Space Management (3)</vt:lpstr>
      <vt:lpstr>Linked Free Space List on Disk</vt:lpstr>
      <vt:lpstr>Directory Implementation</vt:lpstr>
      <vt:lpstr>Efficiency and Performance</vt:lpstr>
      <vt:lpstr>Page Cache</vt:lpstr>
      <vt:lpstr>Unified Buffer Cache</vt:lpstr>
      <vt:lpstr>Recovery</vt:lpstr>
      <vt:lpstr>Storage Backup</vt:lpstr>
      <vt:lpstr>Disk Scheduling</vt:lpstr>
      <vt:lpstr>     Price per Megabyte of  Magnetic Hard Disk, From 1981 to 2004</vt:lpstr>
      <vt:lpstr>Moving-head Disk Mechanism</vt:lpstr>
      <vt:lpstr>Elements of File Management</vt:lpstr>
      <vt:lpstr>Disk Scheduling (1)</vt:lpstr>
      <vt:lpstr>Components of Disk I/O Transfer </vt:lpstr>
      <vt:lpstr>Disk Scheduling (2)</vt:lpstr>
      <vt:lpstr>Disk Structure</vt:lpstr>
      <vt:lpstr>Disk Scheduling Algorithms</vt:lpstr>
      <vt:lpstr>First Come First Serve (FCFS) Example</vt:lpstr>
      <vt:lpstr>First Come First Serve (FCFS)</vt:lpstr>
      <vt:lpstr>Shortest Seek Time First (SSTF) Example</vt:lpstr>
      <vt:lpstr>Shortest Seek Time First (SSTF)</vt:lpstr>
      <vt:lpstr>Elevator Algorithms</vt:lpstr>
      <vt:lpstr>Scan Example</vt:lpstr>
      <vt:lpstr>Scan</vt:lpstr>
      <vt:lpstr>Look</vt:lpstr>
      <vt:lpstr>C-Scan Example</vt:lpstr>
      <vt:lpstr>C-Scan</vt:lpstr>
      <vt:lpstr>C-Look Example</vt:lpstr>
      <vt:lpstr>C-Look</vt:lpstr>
      <vt:lpstr>Another Example</vt:lpstr>
      <vt:lpstr>Graphs for previous example</vt:lpstr>
      <vt:lpstr>Other Disk Scheduling Policies</vt:lpstr>
      <vt:lpstr>Scan Algorithm Variations</vt:lpstr>
      <vt:lpstr>Selecting a Disk-Scheduling Algorithm (1)</vt:lpstr>
      <vt:lpstr>Selecting a Disk-Scheduling Algorithm (2)</vt:lpstr>
      <vt:lpstr>PowerPoint Presentation</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operard</dc:creator>
  <cp:lastModifiedBy>operard</cp:lastModifiedBy>
  <cp:revision>30</cp:revision>
  <dcterms:created xsi:type="dcterms:W3CDTF">2020-01-15T22:37:13Z</dcterms:created>
  <dcterms:modified xsi:type="dcterms:W3CDTF">2020-02-13T12:47:58Z</dcterms:modified>
</cp:coreProperties>
</file>